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313B3C-89EE-4469-B212-7662891C4995}">
  <a:tblStyle styleId="{B3313B3C-89EE-4469-B212-7662891C499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01975" y="372681"/>
            <a:ext cx="2940050" cy="39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5" dirty="0"/>
              <a:t>JEPPIAAR </a:t>
            </a:r>
            <a:r>
              <a:rPr spc="-10" dirty="0"/>
              <a:t>INSTITUTE </a:t>
            </a:r>
            <a:r>
              <a:rPr spc="10" dirty="0"/>
              <a:t>OF</a:t>
            </a:r>
            <a:r>
              <a:rPr spc="-140" dirty="0"/>
              <a:t> </a:t>
            </a:r>
            <a:r>
              <a:rPr spc="5" dirty="0"/>
              <a:t>TECHNOLOGY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2</a:t>
            </a:r>
            <a:r>
              <a:rPr spc="-15" dirty="0"/>
              <a:t>/</a:t>
            </a:r>
            <a:r>
              <a:rPr spc="-10" dirty="0"/>
              <a:t>4</a:t>
            </a:r>
            <a:r>
              <a:rPr spc="-15" dirty="0"/>
              <a:t>/</a:t>
            </a:r>
            <a:r>
              <a:rPr spc="-10" dirty="0"/>
              <a:t>202</a:t>
            </a:r>
            <a:r>
              <a:rPr dirty="0"/>
              <a:t>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545454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5" dirty="0"/>
              <a:t>JEPPIAAR </a:t>
            </a:r>
            <a:r>
              <a:rPr spc="-10" dirty="0"/>
              <a:t>INSTITUTE </a:t>
            </a:r>
            <a:r>
              <a:rPr spc="10" dirty="0"/>
              <a:t>OF</a:t>
            </a:r>
            <a:r>
              <a:rPr spc="-140" dirty="0"/>
              <a:t> </a:t>
            </a:r>
            <a:r>
              <a:rPr spc="5" dirty="0"/>
              <a:t>TECHNOLOGY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2</a:t>
            </a:r>
            <a:r>
              <a:rPr spc="-15" dirty="0"/>
              <a:t>/</a:t>
            </a:r>
            <a:r>
              <a:rPr spc="-10" dirty="0"/>
              <a:t>4</a:t>
            </a:r>
            <a:r>
              <a:rPr spc="-15" dirty="0"/>
              <a:t>/</a:t>
            </a:r>
            <a:r>
              <a:rPr spc="-10" dirty="0"/>
              <a:t>202</a:t>
            </a:r>
            <a:r>
              <a:rPr dirty="0"/>
              <a:t>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5" dirty="0"/>
              <a:t>JEPPIAAR </a:t>
            </a:r>
            <a:r>
              <a:rPr spc="-10" dirty="0"/>
              <a:t>INSTITUTE </a:t>
            </a:r>
            <a:r>
              <a:rPr spc="10" dirty="0"/>
              <a:t>OF</a:t>
            </a:r>
            <a:r>
              <a:rPr spc="-140" dirty="0"/>
              <a:t> </a:t>
            </a:r>
            <a:r>
              <a:rPr spc="5" dirty="0"/>
              <a:t>TECHNOLOGY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2</a:t>
            </a:r>
            <a:r>
              <a:rPr spc="-15" dirty="0"/>
              <a:t>/</a:t>
            </a:r>
            <a:r>
              <a:rPr spc="-10" dirty="0"/>
              <a:t>4</a:t>
            </a:r>
            <a:r>
              <a:rPr spc="-15" dirty="0"/>
              <a:t>/</a:t>
            </a:r>
            <a:r>
              <a:rPr spc="-10" dirty="0"/>
              <a:t>202</a:t>
            </a:r>
            <a:r>
              <a:rPr dirty="0"/>
              <a:t>0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5" dirty="0"/>
              <a:t>JEPPIAAR </a:t>
            </a:r>
            <a:r>
              <a:rPr spc="-10" dirty="0"/>
              <a:t>INSTITUTE </a:t>
            </a:r>
            <a:r>
              <a:rPr spc="10" dirty="0"/>
              <a:t>OF</a:t>
            </a:r>
            <a:r>
              <a:rPr spc="-140" dirty="0"/>
              <a:t> </a:t>
            </a:r>
            <a:r>
              <a:rPr spc="5" dirty="0"/>
              <a:t>TECHNOLOGY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2</a:t>
            </a:r>
            <a:r>
              <a:rPr spc="-15" dirty="0"/>
              <a:t>/</a:t>
            </a:r>
            <a:r>
              <a:rPr spc="-10" dirty="0"/>
              <a:t>4</a:t>
            </a:r>
            <a:r>
              <a:rPr spc="-15" dirty="0"/>
              <a:t>/</a:t>
            </a:r>
            <a:r>
              <a:rPr spc="-10" dirty="0"/>
              <a:t>202</a:t>
            </a:r>
            <a:r>
              <a:rPr dirty="0"/>
              <a:t>0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5" dirty="0"/>
              <a:t>JEPPIAAR </a:t>
            </a:r>
            <a:r>
              <a:rPr spc="-10" dirty="0"/>
              <a:t>INSTITUTE </a:t>
            </a:r>
            <a:r>
              <a:rPr spc="10" dirty="0"/>
              <a:t>OF</a:t>
            </a:r>
            <a:r>
              <a:rPr spc="-140" dirty="0"/>
              <a:t> </a:t>
            </a:r>
            <a:r>
              <a:rPr spc="5" dirty="0"/>
              <a:t>TECHNOLOGY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2</a:t>
            </a:r>
            <a:r>
              <a:rPr spc="-15" dirty="0"/>
              <a:t>/</a:t>
            </a:r>
            <a:r>
              <a:rPr spc="-10" dirty="0"/>
              <a:t>4</a:t>
            </a:r>
            <a:r>
              <a:rPr spc="-15" dirty="0"/>
              <a:t>/</a:t>
            </a:r>
            <a:r>
              <a:rPr spc="-10" dirty="0"/>
              <a:t>202</a:t>
            </a:r>
            <a:r>
              <a:rPr dirty="0"/>
              <a:t>0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8335" y="493013"/>
            <a:ext cx="6307328" cy="615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8640" y="1039431"/>
            <a:ext cx="8046719" cy="425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545454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78453" y="6472554"/>
            <a:ext cx="239395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5" dirty="0"/>
              <a:t>JEPPIAAR </a:t>
            </a:r>
            <a:r>
              <a:rPr spc="-10" dirty="0"/>
              <a:t>INSTITUTE </a:t>
            </a:r>
            <a:r>
              <a:rPr spc="10" dirty="0"/>
              <a:t>OF</a:t>
            </a:r>
            <a:r>
              <a:rPr spc="-140" dirty="0"/>
              <a:t> </a:t>
            </a:r>
            <a:r>
              <a:rPr spc="5" dirty="0"/>
              <a:t>TECHNOLOGY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6575" y="6472554"/>
            <a:ext cx="59816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2</a:t>
            </a:r>
            <a:r>
              <a:rPr spc="-15" dirty="0"/>
              <a:t>/</a:t>
            </a:r>
            <a:r>
              <a:rPr spc="-10" dirty="0"/>
              <a:t>4</a:t>
            </a:r>
            <a:r>
              <a:rPr spc="-15" dirty="0"/>
              <a:t>/</a:t>
            </a:r>
            <a:r>
              <a:rPr spc="-10" dirty="0"/>
              <a:t>202</a:t>
            </a:r>
            <a:r>
              <a:rPr dirty="0"/>
              <a:t>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15655" y="6472554"/>
            <a:ext cx="2298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oogle Shape;16;p1"/>
          <p:cNvGraphicFramePr/>
          <p:nvPr>
            <p:extLst>
              <p:ext uri="{D42A27DB-BD31-4B8C-83A1-F6EECF244321}">
                <p14:modId xmlns:p14="http://schemas.microsoft.com/office/powerpoint/2010/main" val="1219478204"/>
              </p:ext>
            </p:extLst>
          </p:nvPr>
        </p:nvGraphicFramePr>
        <p:xfrm>
          <a:off x="1099185" y="3624961"/>
          <a:ext cx="5909325" cy="2472801"/>
        </p:xfrm>
        <a:graphic>
          <a:graphicData uri="http://schemas.openxmlformats.org/drawingml/2006/table">
            <a:tbl>
              <a:tblPr firstRow="1" bandRow="1">
                <a:noFill/>
                <a:tableStyleId>{B3313B3C-89EE-4469-B212-7662891C4995}</a:tableStyleId>
              </a:tblPr>
              <a:tblGrid>
                <a:gridCol w="339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9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6750">
                <a:tc>
                  <a:txBody>
                    <a:bodyPr/>
                    <a:lstStyle/>
                    <a:p>
                      <a:pPr marL="60325" marR="0" lvl="0" indent="0" algn="l" rtl="0">
                        <a:lnSpc>
                          <a:spcPct val="94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n-US" sz="20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Students Name</a:t>
                      </a:r>
                      <a:endParaRPr sz="20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6980" marR="0" lvl="0" indent="0" algn="l" rtl="0">
                        <a:lnSpc>
                          <a:spcPct val="94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n-US" sz="2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Reg.No: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225">
                <a:tc>
                  <a:txBody>
                    <a:bodyPr/>
                    <a:lstStyle/>
                    <a:p>
                      <a:pPr marL="60325" marR="0" lvl="0" indent="0" algn="l" rtl="0">
                        <a:lnSpc>
                          <a:spcPct val="11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n-US" sz="20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1.Suren raj .R</a:t>
                      </a:r>
                      <a:endParaRPr sz="20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4768" lvl="0" indent="0" algn="r" rtl="0">
                        <a:lnSpc>
                          <a:spcPct val="11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n-US" sz="2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210618104050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050">
                <a:tc>
                  <a:txBody>
                    <a:bodyPr/>
                    <a:lstStyle/>
                    <a:p>
                      <a:pPr marL="60325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n-US" sz="2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2.Kalaiarasan.A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2864" lvl="0" indent="0" algn="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n-US" sz="2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210618104022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375">
                <a:tc>
                  <a:txBody>
                    <a:bodyPr/>
                    <a:lstStyle/>
                    <a:p>
                      <a:pPr marL="60325" marR="0" lvl="0" indent="0" algn="l" rtl="0">
                        <a:lnSpc>
                          <a:spcPct val="11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n-US" sz="2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3.Arun Kumar.S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71120" lvl="0" indent="0" algn="r" rtl="0">
                        <a:lnSpc>
                          <a:spcPct val="11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n-US" sz="2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210618104006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575">
                <a:tc>
                  <a:txBody>
                    <a:bodyPr/>
                    <a:lstStyle/>
                    <a:p>
                      <a:pPr marL="60325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n-US" sz="2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4.Ravi Bharathai.R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2383" lvl="0" indent="0" algn="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n-US" sz="2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210618104038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150">
                <a:tc>
                  <a:txBody>
                    <a:bodyPr/>
                    <a:lstStyle/>
                    <a:p>
                      <a:pPr marL="3175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n-US" sz="2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5.Bhuvaneshwaran.R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24130" lvl="0" indent="0" algn="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n-US" sz="2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210618104008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25">
                <a:tc>
                  <a:txBody>
                    <a:bodyPr/>
                    <a:lstStyle/>
                    <a:p>
                      <a:pPr marL="31750" marR="0" lvl="0" indent="0" algn="l" rtl="0">
                        <a:lnSpc>
                          <a:spcPct val="11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n-US" sz="2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6.Harish.R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4610" lvl="0" indent="0" algn="r" rtl="0">
                        <a:lnSpc>
                          <a:spcPct val="11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n-US" sz="20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210618104019</a:t>
                      </a:r>
                      <a:endParaRPr sz="20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418335" y="493013"/>
            <a:ext cx="6307200" cy="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701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JEPPIAAR INSTITUTE OF TECHNOLOGY</a:t>
            </a:r>
            <a:endParaRPr/>
          </a:p>
          <a:p>
            <a:pPr marL="157480" marR="146685" lvl="0" indent="0" algn="ctr" rtl="0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None/>
            </a:pPr>
            <a:r>
              <a:rPr lang="en-US" sz="1400"/>
              <a:t>“Self-Belief | Self Discipline | Self Respect”</a:t>
            </a:r>
            <a:endParaRPr sz="1400"/>
          </a:p>
        </p:txBody>
      </p:sp>
      <p:sp>
        <p:nvSpPr>
          <p:cNvPr id="18" name="Google Shape;18;p1"/>
          <p:cNvSpPr txBox="1"/>
          <p:nvPr/>
        </p:nvSpPr>
        <p:spPr>
          <a:xfrm>
            <a:off x="1337944" y="1294828"/>
            <a:ext cx="64809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0" b="1" i="0" u="none" strike="noStrike" cap="none" dirty="0">
                <a:solidFill>
                  <a:srgbClr val="006F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Department of Computer Science and Engineering</a:t>
            </a:r>
            <a:endParaRPr sz="2150" b="0" i="0" u="none" strike="noStrike" cap="none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9" name="Google Shape;19;p1"/>
          <p:cNvGrpSpPr/>
          <p:nvPr/>
        </p:nvGrpSpPr>
        <p:grpSpPr>
          <a:xfrm>
            <a:off x="157162" y="157162"/>
            <a:ext cx="8839200" cy="6553200"/>
            <a:chOff x="157162" y="157162"/>
            <a:chExt cx="8839200" cy="6553200"/>
          </a:xfrm>
        </p:grpSpPr>
        <p:sp>
          <p:nvSpPr>
            <p:cNvPr id="20" name="Google Shape;20;p1"/>
            <p:cNvSpPr/>
            <p:nvPr/>
          </p:nvSpPr>
          <p:spPr>
            <a:xfrm>
              <a:off x="157162" y="157162"/>
              <a:ext cx="8839200" cy="6553200"/>
            </a:xfrm>
            <a:custGeom>
              <a:avLst/>
              <a:gdLst/>
              <a:ahLst/>
              <a:cxnLst/>
              <a:rect l="l" t="t" r="r" b="b"/>
              <a:pathLst>
                <a:path w="8839200" h="6553200" extrusionOk="0">
                  <a:moveTo>
                    <a:pt x="0" y="6553200"/>
                  </a:moveTo>
                  <a:lnTo>
                    <a:pt x="8839200" y="6553200"/>
                  </a:lnTo>
                  <a:lnTo>
                    <a:pt x="8839200" y="0"/>
                  </a:lnTo>
                  <a:lnTo>
                    <a:pt x="0" y="0"/>
                  </a:lnTo>
                  <a:lnTo>
                    <a:pt x="0" y="6553200"/>
                  </a:lnTo>
                  <a:close/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7924800" y="381000"/>
              <a:ext cx="895200" cy="828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598302" y="519244"/>
              <a:ext cx="575100" cy="628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B628A2A2-71ED-4A68-BB52-DD1F685891B3}"/>
              </a:ext>
            </a:extLst>
          </p:cNvPr>
          <p:cNvSpPr txBox="1">
            <a:spLocks/>
          </p:cNvSpPr>
          <p:nvPr/>
        </p:nvSpPr>
        <p:spPr>
          <a:xfrm>
            <a:off x="598302" y="1496799"/>
            <a:ext cx="8663729" cy="2036868"/>
          </a:xfrm>
          <a:prstGeom prst="rect">
            <a:avLst/>
          </a:prstGeom>
        </p:spPr>
        <p:txBody>
          <a:bodyPr wrap="square" lIns="0" tIns="0" rIns="0" bIns="0">
            <a:normAutofit fontScale="97500"/>
          </a:bodyPr>
          <a:lstStyle>
            <a:lvl1pPr>
              <a:defRPr sz="2400" b="1" i="0">
                <a:solidFill>
                  <a:schemeClr val="tx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algn="l"/>
            <a:br>
              <a:rPr lang="en-US" kern="0" dirty="0">
                <a:solidFill>
                  <a:schemeClr val="accent2"/>
                </a:solidFill>
                <a:latin typeface="Palatino Linotype" pitchFamily="18" charset="0"/>
              </a:rPr>
            </a:br>
            <a:br>
              <a:rPr lang="en-US" kern="0" dirty="0">
                <a:solidFill>
                  <a:schemeClr val="accent2"/>
                </a:solidFill>
                <a:latin typeface="Palatino Linotype" pitchFamily="18" charset="0"/>
              </a:rPr>
            </a:br>
            <a:r>
              <a:rPr lang="en-US" kern="0" dirty="0">
                <a:solidFill>
                  <a:schemeClr val="accent2"/>
                </a:solidFill>
                <a:latin typeface="Palatino Linotype" pitchFamily="18" charset="0"/>
              </a:rPr>
              <a:t>Subject Name :Operating System</a:t>
            </a:r>
            <a:br>
              <a:rPr lang="en-US" kern="0" dirty="0">
                <a:solidFill>
                  <a:schemeClr val="accent2"/>
                </a:solidFill>
                <a:latin typeface="Palatino Linotype" pitchFamily="18" charset="0"/>
              </a:rPr>
            </a:br>
            <a:br>
              <a:rPr lang="en-US" kern="0" dirty="0">
                <a:solidFill>
                  <a:schemeClr val="accent2"/>
                </a:solidFill>
                <a:latin typeface="Palatino Linotype" pitchFamily="18" charset="0"/>
              </a:rPr>
            </a:br>
            <a:r>
              <a:rPr lang="en-US" kern="0" dirty="0">
                <a:solidFill>
                  <a:schemeClr val="accent2"/>
                </a:solidFill>
                <a:latin typeface="Palatino Linotype" pitchFamily="18" charset="0"/>
              </a:rPr>
              <a:t>Presentation  Title:  Compilers and Interpreters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A1DE53-ABA8-414A-9685-5FB06462FF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15" y="394245"/>
            <a:ext cx="762651" cy="878498"/>
          </a:xfrm>
          <a:prstGeom prst="rect">
            <a:avLst/>
          </a:prstGeom>
        </p:spPr>
      </p:pic>
      <p:pic>
        <p:nvPicPr>
          <p:cNvPr id="12" name="Picture 11" descr="F:\SUBJECTS\JIT_COURSE FILE CONTENTS\JIT_ISO _DNV GL_ISO 9001-2015\ISO_Images_Logo\ISO 9001-2015 (JPG).jpg">
            <a:extLst>
              <a:ext uri="{FF2B5EF4-FFF2-40B4-BE49-F238E27FC236}">
                <a16:creationId xmlns:a16="http://schemas.microsoft.com/office/drawing/2014/main" id="{D91965EA-E1B4-44F3-8F93-B8314E12CE5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81000"/>
            <a:ext cx="891329" cy="858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1975" y="372681"/>
            <a:ext cx="24199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0" dirty="0"/>
              <a:t>Technical</a:t>
            </a:r>
            <a:r>
              <a:rPr spc="-30" dirty="0"/>
              <a:t> </a:t>
            </a:r>
            <a:r>
              <a:rPr spc="105" dirty="0"/>
              <a:t>Details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2875" y="142875"/>
            <a:ext cx="8867775" cy="6276975"/>
            <a:chOff x="142875" y="142875"/>
            <a:chExt cx="8867775" cy="6276975"/>
          </a:xfrm>
        </p:grpSpPr>
        <p:sp>
          <p:nvSpPr>
            <p:cNvPr id="4" name="object 4"/>
            <p:cNvSpPr/>
            <p:nvPr/>
          </p:nvSpPr>
          <p:spPr>
            <a:xfrm>
              <a:off x="157162" y="157162"/>
              <a:ext cx="8839200" cy="6248400"/>
            </a:xfrm>
            <a:custGeom>
              <a:avLst/>
              <a:gdLst/>
              <a:ahLst/>
              <a:cxnLst/>
              <a:rect l="l" t="t" r="r" b="b"/>
              <a:pathLst>
                <a:path w="8839200" h="6248400">
                  <a:moveTo>
                    <a:pt x="0" y="6248400"/>
                  </a:moveTo>
                  <a:lnTo>
                    <a:pt x="8839200" y="6248400"/>
                  </a:lnTo>
                  <a:lnTo>
                    <a:pt x="8839200" y="0"/>
                  </a:lnTo>
                  <a:lnTo>
                    <a:pt x="0" y="0"/>
                  </a:lnTo>
                  <a:lnTo>
                    <a:pt x="0" y="624840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600" y="1066800"/>
              <a:ext cx="5562600" cy="619125"/>
            </a:xfrm>
            <a:custGeom>
              <a:avLst/>
              <a:gdLst/>
              <a:ahLst/>
              <a:cxnLst/>
              <a:rect l="l" t="t" r="r" b="b"/>
              <a:pathLst>
                <a:path w="5562600" h="619125">
                  <a:moveTo>
                    <a:pt x="5562600" y="0"/>
                  </a:moveTo>
                  <a:lnTo>
                    <a:pt x="0" y="0"/>
                  </a:lnTo>
                  <a:lnTo>
                    <a:pt x="0" y="619125"/>
                  </a:lnTo>
                  <a:lnTo>
                    <a:pt x="5562600" y="619125"/>
                  </a:lnTo>
                  <a:lnTo>
                    <a:pt x="5562600" y="0"/>
                  </a:lnTo>
                  <a:close/>
                </a:path>
              </a:pathLst>
            </a:custGeom>
            <a:solidFill>
              <a:srgbClr val="EEE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125"/>
              </a:spcBef>
            </a:pPr>
            <a:r>
              <a:rPr spc="15" dirty="0"/>
              <a:t>Best</a:t>
            </a:r>
            <a:r>
              <a:rPr spc="-110" dirty="0"/>
              <a:t> </a:t>
            </a:r>
            <a:r>
              <a:rPr dirty="0"/>
              <a:t>Case</a:t>
            </a:r>
          </a:p>
          <a:p>
            <a:pPr marL="6096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Complexity:</a:t>
            </a:r>
          </a:p>
          <a:p>
            <a:pPr marL="48260">
              <a:lnSpc>
                <a:spcPct val="100000"/>
              </a:lnSpc>
            </a:pPr>
            <a:endParaRPr spc="10" dirty="0"/>
          </a:p>
          <a:p>
            <a:pPr marL="48260">
              <a:lnSpc>
                <a:spcPct val="100000"/>
              </a:lnSpc>
            </a:pPr>
            <a:endParaRPr sz="1600"/>
          </a:p>
          <a:p>
            <a:pPr marL="102870" marR="191135" indent="-28575">
              <a:lnSpc>
                <a:spcPct val="100000"/>
              </a:lnSpc>
            </a:pPr>
            <a:r>
              <a:rPr b="0" spc="10" dirty="0">
                <a:solidFill>
                  <a:srgbClr val="000000"/>
                </a:solidFill>
                <a:latin typeface="Carlito"/>
                <a:cs typeface="Carlito"/>
              </a:rPr>
              <a:t>It </a:t>
            </a:r>
            <a:r>
              <a:rPr b="0" spc="-15" dirty="0">
                <a:solidFill>
                  <a:srgbClr val="000000"/>
                </a:solidFill>
                <a:latin typeface="Carlito"/>
                <a:cs typeface="Carlito"/>
              </a:rPr>
              <a:t>occurs </a:t>
            </a:r>
            <a:r>
              <a:rPr b="0" spc="-5" dirty="0">
                <a:solidFill>
                  <a:srgbClr val="000000"/>
                </a:solidFill>
                <a:latin typeface="Carlito"/>
                <a:cs typeface="Carlito"/>
              </a:rPr>
              <a:t>when </a:t>
            </a:r>
            <a:r>
              <a:rPr b="0" spc="5" dirty="0">
                <a:solidFill>
                  <a:srgbClr val="000000"/>
                </a:solidFill>
                <a:latin typeface="Carlito"/>
                <a:cs typeface="Carlito"/>
              </a:rPr>
              <a:t>the </a:t>
            </a:r>
            <a:r>
              <a:rPr b="0" spc="-5" dirty="0">
                <a:solidFill>
                  <a:srgbClr val="000000"/>
                </a:solidFill>
                <a:latin typeface="Carlito"/>
                <a:cs typeface="Carlito"/>
              </a:rPr>
              <a:t>elements </a:t>
            </a:r>
            <a:r>
              <a:rPr b="0" dirty="0">
                <a:solidFill>
                  <a:srgbClr val="000000"/>
                </a:solidFill>
                <a:latin typeface="Carlito"/>
                <a:cs typeface="Carlito"/>
              </a:rPr>
              <a:t>are </a:t>
            </a:r>
            <a:r>
              <a:rPr b="0" spc="-10" dirty="0">
                <a:solidFill>
                  <a:srgbClr val="000000"/>
                </a:solidFill>
                <a:latin typeface="Carlito"/>
                <a:cs typeface="Carlito"/>
              </a:rPr>
              <a:t>uniformly </a:t>
            </a:r>
            <a:r>
              <a:rPr b="0" spc="-5" dirty="0">
                <a:solidFill>
                  <a:srgbClr val="000000"/>
                </a:solidFill>
                <a:latin typeface="Carlito"/>
                <a:cs typeface="Carlito"/>
              </a:rPr>
              <a:t>distributed </a:t>
            </a:r>
            <a:r>
              <a:rPr b="0" dirty="0">
                <a:solidFill>
                  <a:srgbClr val="000000"/>
                </a:solidFill>
                <a:latin typeface="Carlito"/>
                <a:cs typeface="Carlito"/>
              </a:rPr>
              <a:t>in </a:t>
            </a:r>
            <a:r>
              <a:rPr b="0" spc="5" dirty="0">
                <a:solidFill>
                  <a:srgbClr val="000000"/>
                </a:solidFill>
                <a:latin typeface="Carlito"/>
                <a:cs typeface="Carlito"/>
              </a:rPr>
              <a:t>the </a:t>
            </a:r>
            <a:r>
              <a:rPr b="0" spc="-20" dirty="0">
                <a:solidFill>
                  <a:srgbClr val="000000"/>
                </a:solidFill>
                <a:latin typeface="Carlito"/>
                <a:cs typeface="Carlito"/>
              </a:rPr>
              <a:t>buckets </a:t>
            </a:r>
            <a:r>
              <a:rPr b="0" dirty="0">
                <a:solidFill>
                  <a:srgbClr val="000000"/>
                </a:solidFill>
                <a:latin typeface="Carlito"/>
                <a:cs typeface="Carlito"/>
              </a:rPr>
              <a:t>with </a:t>
            </a:r>
            <a:r>
              <a:rPr b="0" spc="10" dirty="0">
                <a:solidFill>
                  <a:srgbClr val="000000"/>
                </a:solidFill>
                <a:latin typeface="Carlito"/>
                <a:cs typeface="Carlito"/>
              </a:rPr>
              <a:t>a  </a:t>
            </a:r>
            <a:r>
              <a:rPr b="0" spc="-5" dirty="0">
                <a:solidFill>
                  <a:srgbClr val="000000"/>
                </a:solidFill>
                <a:latin typeface="Carlito"/>
                <a:cs typeface="Carlito"/>
              </a:rPr>
              <a:t>nearly equal </a:t>
            </a:r>
            <a:r>
              <a:rPr b="0" spc="5" dirty="0">
                <a:solidFill>
                  <a:srgbClr val="000000"/>
                </a:solidFill>
                <a:latin typeface="Carlito"/>
                <a:cs typeface="Carlito"/>
              </a:rPr>
              <a:t>number </a:t>
            </a:r>
            <a:r>
              <a:rPr b="0" spc="-5" dirty="0">
                <a:solidFill>
                  <a:srgbClr val="000000"/>
                </a:solidFill>
                <a:latin typeface="Carlito"/>
                <a:cs typeface="Carlito"/>
              </a:rPr>
              <a:t>of elements </a:t>
            </a:r>
            <a:r>
              <a:rPr b="0" dirty="0">
                <a:solidFill>
                  <a:srgbClr val="000000"/>
                </a:solidFill>
                <a:latin typeface="Carlito"/>
                <a:cs typeface="Carlito"/>
              </a:rPr>
              <a:t>in </a:t>
            </a:r>
            <a:r>
              <a:rPr b="0" spc="-10" dirty="0">
                <a:solidFill>
                  <a:srgbClr val="000000"/>
                </a:solidFill>
                <a:latin typeface="Carlito"/>
                <a:cs typeface="Carlito"/>
              </a:rPr>
              <a:t>each</a:t>
            </a:r>
            <a:r>
              <a:rPr b="0" spc="105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b="0" spc="-20" dirty="0">
                <a:solidFill>
                  <a:srgbClr val="000000"/>
                </a:solidFill>
                <a:latin typeface="Carlito"/>
                <a:cs typeface="Carlito"/>
              </a:rPr>
              <a:t>bucket.</a:t>
            </a:r>
          </a:p>
          <a:p>
            <a:pPr marL="48260">
              <a:lnSpc>
                <a:spcPct val="100000"/>
              </a:lnSpc>
              <a:spcBef>
                <a:spcPts val="30"/>
              </a:spcBef>
            </a:pPr>
            <a:endParaRPr sz="1950">
              <a:latin typeface="Carlito"/>
              <a:cs typeface="Carlito"/>
            </a:endParaRPr>
          </a:p>
          <a:p>
            <a:pPr marL="102870" marR="178435">
              <a:lnSpc>
                <a:spcPct val="100000"/>
              </a:lnSpc>
            </a:pPr>
            <a:r>
              <a:rPr b="0" dirty="0">
                <a:solidFill>
                  <a:srgbClr val="000000"/>
                </a:solidFill>
                <a:latin typeface="Carlito"/>
                <a:cs typeface="Carlito"/>
              </a:rPr>
              <a:t>The complexity </a:t>
            </a:r>
            <a:r>
              <a:rPr b="0" spc="-5" dirty="0">
                <a:solidFill>
                  <a:srgbClr val="000000"/>
                </a:solidFill>
                <a:latin typeface="Carlito"/>
                <a:cs typeface="Carlito"/>
              </a:rPr>
              <a:t>becomes </a:t>
            </a:r>
            <a:r>
              <a:rPr b="0" spc="-10" dirty="0">
                <a:solidFill>
                  <a:srgbClr val="000000"/>
                </a:solidFill>
                <a:latin typeface="Carlito"/>
                <a:cs typeface="Carlito"/>
              </a:rPr>
              <a:t>even </a:t>
            </a:r>
            <a:r>
              <a:rPr b="0" spc="-5" dirty="0">
                <a:solidFill>
                  <a:srgbClr val="000000"/>
                </a:solidFill>
                <a:latin typeface="Carlito"/>
                <a:cs typeface="Carlito"/>
              </a:rPr>
              <a:t>better if </a:t>
            </a:r>
            <a:r>
              <a:rPr b="0" dirty="0">
                <a:solidFill>
                  <a:srgbClr val="000000"/>
                </a:solidFill>
                <a:latin typeface="Carlito"/>
                <a:cs typeface="Carlito"/>
              </a:rPr>
              <a:t>the </a:t>
            </a:r>
            <a:r>
              <a:rPr b="0" spc="-5" dirty="0">
                <a:solidFill>
                  <a:srgbClr val="000000"/>
                </a:solidFill>
                <a:latin typeface="Carlito"/>
                <a:cs typeface="Carlito"/>
              </a:rPr>
              <a:t>elements </a:t>
            </a:r>
            <a:r>
              <a:rPr b="0" spc="5" dirty="0">
                <a:solidFill>
                  <a:srgbClr val="000000"/>
                </a:solidFill>
                <a:latin typeface="Carlito"/>
                <a:cs typeface="Carlito"/>
              </a:rPr>
              <a:t>inside </a:t>
            </a:r>
            <a:r>
              <a:rPr b="0" dirty="0">
                <a:solidFill>
                  <a:srgbClr val="000000"/>
                </a:solidFill>
                <a:latin typeface="Carlito"/>
                <a:cs typeface="Carlito"/>
              </a:rPr>
              <a:t>the </a:t>
            </a:r>
            <a:r>
              <a:rPr b="0" spc="-20" dirty="0">
                <a:solidFill>
                  <a:srgbClr val="000000"/>
                </a:solidFill>
                <a:latin typeface="Carlito"/>
                <a:cs typeface="Carlito"/>
              </a:rPr>
              <a:t>buckets </a:t>
            </a:r>
            <a:r>
              <a:rPr b="0" dirty="0">
                <a:solidFill>
                  <a:srgbClr val="000000"/>
                </a:solidFill>
                <a:latin typeface="Carlito"/>
                <a:cs typeface="Carlito"/>
              </a:rPr>
              <a:t>are  </a:t>
            </a:r>
            <a:r>
              <a:rPr b="0" spc="-5" dirty="0">
                <a:solidFill>
                  <a:srgbClr val="000000"/>
                </a:solidFill>
                <a:latin typeface="Carlito"/>
                <a:cs typeface="Carlito"/>
              </a:rPr>
              <a:t>already</a:t>
            </a:r>
            <a:r>
              <a:rPr b="0" spc="-15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b="0" dirty="0">
                <a:solidFill>
                  <a:srgbClr val="000000"/>
                </a:solidFill>
                <a:latin typeface="Carlito"/>
                <a:cs typeface="Carlito"/>
              </a:rPr>
              <a:t>sorted.</a:t>
            </a:r>
          </a:p>
          <a:p>
            <a:pPr marL="48260">
              <a:lnSpc>
                <a:spcPct val="100000"/>
              </a:lnSpc>
              <a:spcBef>
                <a:spcPts val="30"/>
              </a:spcBef>
            </a:pPr>
            <a:endParaRPr sz="1950">
              <a:latin typeface="Carlito"/>
              <a:cs typeface="Carlito"/>
            </a:endParaRPr>
          </a:p>
          <a:p>
            <a:pPr marL="102870" marR="5080">
              <a:lnSpc>
                <a:spcPct val="100000"/>
              </a:lnSpc>
            </a:pPr>
            <a:r>
              <a:rPr b="0" spc="10" dirty="0">
                <a:solidFill>
                  <a:srgbClr val="000000"/>
                </a:solidFill>
                <a:latin typeface="Carlito"/>
                <a:cs typeface="Carlito"/>
              </a:rPr>
              <a:t>If </a:t>
            </a:r>
            <a:r>
              <a:rPr b="0" spc="-5" dirty="0">
                <a:solidFill>
                  <a:srgbClr val="000000"/>
                </a:solidFill>
                <a:latin typeface="Carlito"/>
                <a:cs typeface="Carlito"/>
              </a:rPr>
              <a:t>insertion </a:t>
            </a:r>
            <a:r>
              <a:rPr b="0" dirty="0">
                <a:solidFill>
                  <a:srgbClr val="000000"/>
                </a:solidFill>
                <a:latin typeface="Carlito"/>
                <a:cs typeface="Carlito"/>
              </a:rPr>
              <a:t>sort is </a:t>
            </a:r>
            <a:r>
              <a:rPr b="0" spc="5" dirty="0">
                <a:solidFill>
                  <a:srgbClr val="000000"/>
                </a:solidFill>
                <a:latin typeface="Carlito"/>
                <a:cs typeface="Carlito"/>
              </a:rPr>
              <a:t>used to sort </a:t>
            </a:r>
            <a:r>
              <a:rPr b="0" spc="-5" dirty="0">
                <a:solidFill>
                  <a:srgbClr val="000000"/>
                </a:solidFill>
                <a:latin typeface="Carlito"/>
                <a:cs typeface="Carlito"/>
              </a:rPr>
              <a:t>elements of </a:t>
            </a:r>
            <a:r>
              <a:rPr b="0" spc="10" dirty="0">
                <a:solidFill>
                  <a:srgbClr val="000000"/>
                </a:solidFill>
                <a:latin typeface="Carlito"/>
                <a:cs typeface="Carlito"/>
              </a:rPr>
              <a:t>a </a:t>
            </a:r>
            <a:r>
              <a:rPr b="0" spc="-25" dirty="0">
                <a:solidFill>
                  <a:srgbClr val="000000"/>
                </a:solidFill>
                <a:latin typeface="Carlito"/>
                <a:cs typeface="Carlito"/>
              </a:rPr>
              <a:t>bucket </a:t>
            </a:r>
            <a:r>
              <a:rPr b="0" dirty="0">
                <a:solidFill>
                  <a:srgbClr val="000000"/>
                </a:solidFill>
                <a:latin typeface="Carlito"/>
                <a:cs typeface="Carlito"/>
              </a:rPr>
              <a:t>then the </a:t>
            </a:r>
            <a:r>
              <a:rPr b="0" spc="-20" dirty="0">
                <a:solidFill>
                  <a:srgbClr val="000000"/>
                </a:solidFill>
                <a:latin typeface="Carlito"/>
                <a:cs typeface="Carlito"/>
              </a:rPr>
              <a:t>overall  </a:t>
            </a:r>
            <a:r>
              <a:rPr b="0" dirty="0">
                <a:solidFill>
                  <a:srgbClr val="000000"/>
                </a:solidFill>
                <a:latin typeface="Carlito"/>
                <a:cs typeface="Carlito"/>
              </a:rPr>
              <a:t>complexity in the </a:t>
            </a:r>
            <a:r>
              <a:rPr b="0" spc="5" dirty="0">
                <a:solidFill>
                  <a:srgbClr val="000000"/>
                </a:solidFill>
                <a:latin typeface="Carlito"/>
                <a:cs typeface="Carlito"/>
              </a:rPr>
              <a:t>best </a:t>
            </a:r>
            <a:r>
              <a:rPr b="0" spc="10" dirty="0">
                <a:solidFill>
                  <a:srgbClr val="000000"/>
                </a:solidFill>
                <a:latin typeface="Carlito"/>
                <a:cs typeface="Carlito"/>
              </a:rPr>
              <a:t>case </a:t>
            </a:r>
            <a:r>
              <a:rPr b="0" spc="-10" dirty="0">
                <a:solidFill>
                  <a:srgbClr val="000000"/>
                </a:solidFill>
                <a:latin typeface="Carlito"/>
                <a:cs typeface="Carlito"/>
              </a:rPr>
              <a:t>will </a:t>
            </a:r>
            <a:r>
              <a:rPr b="0" spc="5" dirty="0">
                <a:solidFill>
                  <a:srgbClr val="000000"/>
                </a:solidFill>
                <a:latin typeface="Carlito"/>
                <a:cs typeface="Carlito"/>
              </a:rPr>
              <a:t>be </a:t>
            </a:r>
            <a:r>
              <a:rPr b="0" spc="-5" dirty="0">
                <a:solidFill>
                  <a:srgbClr val="000000"/>
                </a:solidFill>
                <a:latin typeface="Carlito"/>
                <a:cs typeface="Carlito"/>
              </a:rPr>
              <a:t>linear </a:t>
            </a:r>
            <a:r>
              <a:rPr b="0" spc="-10" dirty="0">
                <a:solidFill>
                  <a:srgbClr val="000000"/>
                </a:solidFill>
                <a:latin typeface="Carlito"/>
                <a:cs typeface="Carlito"/>
              </a:rPr>
              <a:t>ie. </a:t>
            </a:r>
            <a:r>
              <a:rPr b="0" spc="-5" dirty="0">
                <a:solidFill>
                  <a:srgbClr val="000000"/>
                </a:solidFill>
                <a:latin typeface="Carlito"/>
                <a:cs typeface="Carlito"/>
              </a:rPr>
              <a:t>O(n+k). </a:t>
            </a:r>
            <a:r>
              <a:rPr b="0" spc="5" dirty="0">
                <a:solidFill>
                  <a:srgbClr val="000000"/>
                </a:solidFill>
                <a:latin typeface="Carlito"/>
                <a:cs typeface="Carlito"/>
              </a:rPr>
              <a:t>O(n) </a:t>
            </a:r>
            <a:r>
              <a:rPr b="0" dirty="0">
                <a:solidFill>
                  <a:srgbClr val="000000"/>
                </a:solidFill>
                <a:latin typeface="Carlito"/>
                <a:cs typeface="Carlito"/>
              </a:rPr>
              <a:t>is the complexity  </a:t>
            </a:r>
            <a:r>
              <a:rPr b="0" spc="-30" dirty="0">
                <a:solidFill>
                  <a:srgbClr val="000000"/>
                </a:solidFill>
                <a:latin typeface="Carlito"/>
                <a:cs typeface="Carlito"/>
              </a:rPr>
              <a:t>for </a:t>
            </a:r>
            <a:r>
              <a:rPr b="0" spc="10" dirty="0">
                <a:solidFill>
                  <a:srgbClr val="000000"/>
                </a:solidFill>
                <a:latin typeface="Carlito"/>
                <a:cs typeface="Carlito"/>
              </a:rPr>
              <a:t>making </a:t>
            </a:r>
            <a:r>
              <a:rPr b="0" spc="5" dirty="0">
                <a:solidFill>
                  <a:srgbClr val="000000"/>
                </a:solidFill>
                <a:latin typeface="Carlito"/>
                <a:cs typeface="Carlito"/>
              </a:rPr>
              <a:t>the </a:t>
            </a:r>
            <a:r>
              <a:rPr b="0" spc="-15" dirty="0">
                <a:solidFill>
                  <a:srgbClr val="000000"/>
                </a:solidFill>
                <a:latin typeface="Carlito"/>
                <a:cs typeface="Carlito"/>
              </a:rPr>
              <a:t>buckets </a:t>
            </a:r>
            <a:r>
              <a:rPr b="0" spc="10" dirty="0">
                <a:solidFill>
                  <a:srgbClr val="000000"/>
                </a:solidFill>
                <a:latin typeface="Carlito"/>
                <a:cs typeface="Carlito"/>
              </a:rPr>
              <a:t>and </a:t>
            </a:r>
            <a:r>
              <a:rPr b="0" dirty="0">
                <a:solidFill>
                  <a:srgbClr val="000000"/>
                </a:solidFill>
                <a:latin typeface="Carlito"/>
                <a:cs typeface="Carlito"/>
              </a:rPr>
              <a:t>O(k) </a:t>
            </a:r>
            <a:r>
              <a:rPr b="0" spc="-5" dirty="0">
                <a:solidFill>
                  <a:srgbClr val="000000"/>
                </a:solidFill>
                <a:latin typeface="Carlito"/>
                <a:cs typeface="Carlito"/>
              </a:rPr>
              <a:t>is </a:t>
            </a:r>
            <a:r>
              <a:rPr b="0" spc="5" dirty="0">
                <a:solidFill>
                  <a:srgbClr val="000000"/>
                </a:solidFill>
                <a:latin typeface="Carlito"/>
                <a:cs typeface="Carlito"/>
              </a:rPr>
              <a:t>the </a:t>
            </a:r>
            <a:r>
              <a:rPr b="0" dirty="0">
                <a:solidFill>
                  <a:srgbClr val="000000"/>
                </a:solidFill>
                <a:latin typeface="Carlito"/>
                <a:cs typeface="Carlito"/>
              </a:rPr>
              <a:t>complexity </a:t>
            </a:r>
            <a:r>
              <a:rPr b="0" spc="-30" dirty="0">
                <a:solidFill>
                  <a:srgbClr val="000000"/>
                </a:solidFill>
                <a:latin typeface="Carlito"/>
                <a:cs typeface="Carlito"/>
              </a:rPr>
              <a:t>for </a:t>
            </a:r>
            <a:r>
              <a:rPr b="0" dirty="0">
                <a:solidFill>
                  <a:srgbClr val="000000"/>
                </a:solidFill>
                <a:latin typeface="Carlito"/>
                <a:cs typeface="Carlito"/>
              </a:rPr>
              <a:t>sorting </a:t>
            </a:r>
            <a:r>
              <a:rPr b="0" spc="5" dirty="0">
                <a:solidFill>
                  <a:srgbClr val="000000"/>
                </a:solidFill>
                <a:latin typeface="Carlito"/>
                <a:cs typeface="Carlito"/>
              </a:rPr>
              <a:t>the </a:t>
            </a:r>
            <a:r>
              <a:rPr b="0" spc="-5" dirty="0">
                <a:solidFill>
                  <a:srgbClr val="000000"/>
                </a:solidFill>
                <a:latin typeface="Carlito"/>
                <a:cs typeface="Carlito"/>
              </a:rPr>
              <a:t>elements </a:t>
            </a:r>
            <a:r>
              <a:rPr b="0" dirty="0">
                <a:solidFill>
                  <a:srgbClr val="000000"/>
                </a:solidFill>
                <a:latin typeface="Carlito"/>
                <a:cs typeface="Carlito"/>
              </a:rPr>
              <a:t>of  </a:t>
            </a:r>
            <a:r>
              <a:rPr b="0" spc="5" dirty="0">
                <a:solidFill>
                  <a:srgbClr val="000000"/>
                </a:solidFill>
                <a:latin typeface="Carlito"/>
                <a:cs typeface="Carlito"/>
              </a:rPr>
              <a:t>the </a:t>
            </a:r>
            <a:r>
              <a:rPr b="0" spc="-25" dirty="0">
                <a:solidFill>
                  <a:srgbClr val="000000"/>
                </a:solidFill>
                <a:latin typeface="Carlito"/>
                <a:cs typeface="Carlito"/>
              </a:rPr>
              <a:t>bucket </a:t>
            </a:r>
            <a:r>
              <a:rPr b="0" spc="5" dirty="0">
                <a:solidFill>
                  <a:srgbClr val="000000"/>
                </a:solidFill>
                <a:latin typeface="Carlito"/>
                <a:cs typeface="Carlito"/>
              </a:rPr>
              <a:t>using </a:t>
            </a:r>
            <a:r>
              <a:rPr b="0" dirty="0">
                <a:solidFill>
                  <a:srgbClr val="000000"/>
                </a:solidFill>
                <a:latin typeface="Carlito"/>
                <a:cs typeface="Carlito"/>
              </a:rPr>
              <a:t>algorithm having </a:t>
            </a:r>
            <a:r>
              <a:rPr b="0" spc="-5" dirty="0">
                <a:solidFill>
                  <a:srgbClr val="000000"/>
                </a:solidFill>
                <a:latin typeface="Carlito"/>
                <a:cs typeface="Carlito"/>
              </a:rPr>
              <a:t>linear </a:t>
            </a:r>
            <a:r>
              <a:rPr b="0" spc="10" dirty="0">
                <a:solidFill>
                  <a:srgbClr val="000000"/>
                </a:solidFill>
                <a:latin typeface="Carlito"/>
                <a:cs typeface="Carlito"/>
              </a:rPr>
              <a:t>time </a:t>
            </a:r>
            <a:r>
              <a:rPr b="0" dirty="0">
                <a:solidFill>
                  <a:srgbClr val="000000"/>
                </a:solidFill>
                <a:latin typeface="Carlito"/>
                <a:cs typeface="Carlito"/>
              </a:rPr>
              <a:t>complexity </a:t>
            </a:r>
            <a:r>
              <a:rPr b="0" spc="10" dirty="0">
                <a:solidFill>
                  <a:srgbClr val="000000"/>
                </a:solidFill>
                <a:latin typeface="Carlito"/>
                <a:cs typeface="Carlito"/>
              </a:rPr>
              <a:t>at </a:t>
            </a:r>
            <a:r>
              <a:rPr b="0" spc="5" dirty="0">
                <a:solidFill>
                  <a:srgbClr val="000000"/>
                </a:solidFill>
                <a:latin typeface="Carlito"/>
                <a:cs typeface="Carlito"/>
              </a:rPr>
              <a:t>best</a:t>
            </a:r>
            <a:r>
              <a:rPr b="0" spc="-175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b="0" dirty="0">
                <a:solidFill>
                  <a:srgbClr val="000000"/>
                </a:solidFill>
                <a:latin typeface="Carlito"/>
                <a:cs typeface="Carlito"/>
              </a:rPr>
              <a:t>case.</a:t>
            </a:r>
          </a:p>
        </p:txBody>
      </p:sp>
      <p:sp>
        <p:nvSpPr>
          <p:cNvPr id="7" name="object 7"/>
          <p:cNvSpPr/>
          <p:nvPr/>
        </p:nvSpPr>
        <p:spPr>
          <a:xfrm>
            <a:off x="0" y="276225"/>
            <a:ext cx="9143999" cy="6010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2</a:t>
            </a:r>
            <a:r>
              <a:rPr spc="-15" dirty="0"/>
              <a:t>/</a:t>
            </a:r>
            <a:r>
              <a:rPr spc="-10" dirty="0"/>
              <a:t>4</a:t>
            </a:r>
            <a:r>
              <a:rPr spc="-15" dirty="0"/>
              <a:t>/</a:t>
            </a:r>
            <a:r>
              <a:rPr spc="-10" dirty="0"/>
              <a:t>202</a:t>
            </a:r>
            <a:r>
              <a:rPr dirty="0"/>
              <a:t>0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5" dirty="0"/>
              <a:t>JEPPIAAR </a:t>
            </a:r>
            <a:r>
              <a:rPr spc="-10" dirty="0"/>
              <a:t>INSTITUTE </a:t>
            </a:r>
            <a:r>
              <a:rPr spc="10" dirty="0"/>
              <a:t>OF</a:t>
            </a:r>
            <a:r>
              <a:rPr spc="-140" dirty="0"/>
              <a:t> </a:t>
            </a:r>
            <a:r>
              <a:rPr spc="5" dirty="0"/>
              <a:t>TECHNOLOGY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0" y="510222"/>
            <a:ext cx="28517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" dirty="0"/>
              <a:t>Result </a:t>
            </a:r>
            <a:r>
              <a:rPr dirty="0"/>
              <a:t>&amp;</a:t>
            </a:r>
            <a:r>
              <a:rPr spc="-175" dirty="0"/>
              <a:t> </a:t>
            </a:r>
            <a:r>
              <a:rPr spc="120" dirty="0"/>
              <a:t>Discussion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2875" y="142875"/>
            <a:ext cx="8867775" cy="6276975"/>
            <a:chOff x="142875" y="142875"/>
            <a:chExt cx="8867775" cy="6276975"/>
          </a:xfrm>
        </p:grpSpPr>
        <p:sp>
          <p:nvSpPr>
            <p:cNvPr id="4" name="object 4"/>
            <p:cNvSpPr/>
            <p:nvPr/>
          </p:nvSpPr>
          <p:spPr>
            <a:xfrm>
              <a:off x="157162" y="157162"/>
              <a:ext cx="8839200" cy="6248400"/>
            </a:xfrm>
            <a:custGeom>
              <a:avLst/>
              <a:gdLst/>
              <a:ahLst/>
              <a:cxnLst/>
              <a:rect l="l" t="t" r="r" b="b"/>
              <a:pathLst>
                <a:path w="8839200" h="6248400">
                  <a:moveTo>
                    <a:pt x="0" y="6248400"/>
                  </a:moveTo>
                  <a:lnTo>
                    <a:pt x="8839200" y="6248400"/>
                  </a:lnTo>
                  <a:lnTo>
                    <a:pt x="8839200" y="0"/>
                  </a:lnTo>
                  <a:lnTo>
                    <a:pt x="0" y="0"/>
                  </a:lnTo>
                  <a:lnTo>
                    <a:pt x="0" y="624840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5800" y="1600200"/>
              <a:ext cx="7620000" cy="1847850"/>
            </a:xfrm>
            <a:custGeom>
              <a:avLst/>
              <a:gdLst/>
              <a:ahLst/>
              <a:cxnLst/>
              <a:rect l="l" t="t" r="r" b="b"/>
              <a:pathLst>
                <a:path w="7620000" h="1847850">
                  <a:moveTo>
                    <a:pt x="7620000" y="0"/>
                  </a:moveTo>
                  <a:lnTo>
                    <a:pt x="0" y="0"/>
                  </a:lnTo>
                  <a:lnTo>
                    <a:pt x="0" y="1847850"/>
                  </a:lnTo>
                  <a:lnTo>
                    <a:pt x="7620000" y="1847850"/>
                  </a:lnTo>
                  <a:lnTo>
                    <a:pt x="7620000" y="0"/>
                  </a:lnTo>
                  <a:close/>
                </a:path>
              </a:pathLst>
            </a:custGeom>
            <a:solidFill>
              <a:srgbClr val="EEE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36575" y="1579562"/>
            <a:ext cx="7740650" cy="388175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125"/>
              </a:spcBef>
            </a:pPr>
            <a:r>
              <a:rPr sz="2000" b="1" spc="-5" dirty="0">
                <a:solidFill>
                  <a:srgbClr val="545454"/>
                </a:solidFill>
                <a:latin typeface="Carlito"/>
                <a:cs typeface="Carlito"/>
              </a:rPr>
              <a:t>Average </a:t>
            </a:r>
            <a:r>
              <a:rPr sz="2000" b="1" dirty="0">
                <a:solidFill>
                  <a:srgbClr val="545454"/>
                </a:solidFill>
                <a:latin typeface="Carlito"/>
                <a:cs typeface="Carlito"/>
              </a:rPr>
              <a:t>Case</a:t>
            </a:r>
            <a:r>
              <a:rPr sz="2000" b="1" spc="-100" dirty="0">
                <a:solidFill>
                  <a:srgbClr val="545454"/>
                </a:solidFill>
                <a:latin typeface="Carlito"/>
                <a:cs typeface="Carlito"/>
              </a:rPr>
              <a:t> </a:t>
            </a:r>
            <a:r>
              <a:rPr sz="2000" b="1" spc="10" dirty="0">
                <a:solidFill>
                  <a:srgbClr val="545454"/>
                </a:solidFill>
                <a:latin typeface="Carlito"/>
                <a:cs typeface="Carlito"/>
              </a:rPr>
              <a:t>Complexity: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arlito"/>
              <a:cs typeface="Carlito"/>
            </a:endParaRPr>
          </a:p>
          <a:p>
            <a:pPr marL="149225" marR="5080">
              <a:lnSpc>
                <a:spcPct val="100000"/>
              </a:lnSpc>
              <a:spcBef>
                <a:spcPts val="5"/>
              </a:spcBef>
            </a:pPr>
            <a:r>
              <a:rPr sz="2000" spc="10" dirty="0">
                <a:solidFill>
                  <a:srgbClr val="24282F"/>
                </a:solidFill>
                <a:latin typeface="Carlito"/>
                <a:cs typeface="Carlito"/>
              </a:rPr>
              <a:t>It </a:t>
            </a:r>
            <a:r>
              <a:rPr sz="2000" spc="-15" dirty="0">
                <a:solidFill>
                  <a:srgbClr val="24282F"/>
                </a:solidFill>
                <a:latin typeface="Carlito"/>
                <a:cs typeface="Carlito"/>
              </a:rPr>
              <a:t>occurs </a:t>
            </a:r>
            <a:r>
              <a:rPr sz="2000" spc="-5" dirty="0">
                <a:solidFill>
                  <a:srgbClr val="24282F"/>
                </a:solidFill>
                <a:latin typeface="Carlito"/>
                <a:cs typeface="Carlito"/>
              </a:rPr>
              <a:t>when </a:t>
            </a:r>
            <a:r>
              <a:rPr sz="2000" spc="5" dirty="0">
                <a:solidFill>
                  <a:srgbClr val="24282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24282F"/>
                </a:solidFill>
                <a:latin typeface="Carlito"/>
                <a:cs typeface="Carlito"/>
              </a:rPr>
              <a:t>elements </a:t>
            </a:r>
            <a:r>
              <a:rPr sz="2000" dirty="0">
                <a:solidFill>
                  <a:srgbClr val="24282F"/>
                </a:solidFill>
                <a:latin typeface="Carlito"/>
                <a:cs typeface="Carlito"/>
              </a:rPr>
              <a:t>are </a:t>
            </a:r>
            <a:r>
              <a:rPr sz="2000" spc="-5" dirty="0">
                <a:solidFill>
                  <a:srgbClr val="24282F"/>
                </a:solidFill>
                <a:latin typeface="Carlito"/>
                <a:cs typeface="Carlito"/>
              </a:rPr>
              <a:t>distributed randomly </a:t>
            </a:r>
            <a:r>
              <a:rPr sz="2000" dirty="0">
                <a:solidFill>
                  <a:srgbClr val="24282F"/>
                </a:solidFill>
                <a:latin typeface="Carlito"/>
                <a:cs typeface="Carlito"/>
              </a:rPr>
              <a:t>in </a:t>
            </a:r>
            <a:r>
              <a:rPr sz="2000" spc="5" dirty="0">
                <a:solidFill>
                  <a:srgbClr val="24282F"/>
                </a:solidFill>
                <a:latin typeface="Carlito"/>
                <a:cs typeface="Carlito"/>
              </a:rPr>
              <a:t>the </a:t>
            </a:r>
            <a:r>
              <a:rPr sz="2000" spc="-40" dirty="0">
                <a:solidFill>
                  <a:srgbClr val="24282F"/>
                </a:solidFill>
                <a:latin typeface="Carlito"/>
                <a:cs typeface="Carlito"/>
              </a:rPr>
              <a:t>array. </a:t>
            </a:r>
            <a:r>
              <a:rPr sz="2000" spc="-25" dirty="0">
                <a:solidFill>
                  <a:srgbClr val="24282F"/>
                </a:solidFill>
                <a:latin typeface="Carlito"/>
                <a:cs typeface="Carlito"/>
              </a:rPr>
              <a:t>Even </a:t>
            </a:r>
            <a:r>
              <a:rPr sz="2000" spc="-5" dirty="0">
                <a:solidFill>
                  <a:srgbClr val="24282F"/>
                </a:solidFill>
                <a:latin typeface="Carlito"/>
                <a:cs typeface="Carlito"/>
              </a:rPr>
              <a:t>if  </a:t>
            </a:r>
            <a:r>
              <a:rPr sz="2000" spc="5" dirty="0">
                <a:solidFill>
                  <a:srgbClr val="24282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24282F"/>
                </a:solidFill>
                <a:latin typeface="Carlito"/>
                <a:cs typeface="Carlito"/>
              </a:rPr>
              <a:t>elements </a:t>
            </a:r>
            <a:r>
              <a:rPr sz="2000" dirty="0">
                <a:solidFill>
                  <a:srgbClr val="24282F"/>
                </a:solidFill>
                <a:latin typeface="Carlito"/>
                <a:cs typeface="Carlito"/>
              </a:rPr>
              <a:t>are not </a:t>
            </a:r>
            <a:r>
              <a:rPr sz="2000" spc="-5" dirty="0">
                <a:solidFill>
                  <a:srgbClr val="24282F"/>
                </a:solidFill>
                <a:latin typeface="Carlito"/>
                <a:cs typeface="Carlito"/>
              </a:rPr>
              <a:t>distributed </a:t>
            </a:r>
            <a:r>
              <a:rPr sz="2000" spc="-25" dirty="0">
                <a:solidFill>
                  <a:srgbClr val="24282F"/>
                </a:solidFill>
                <a:latin typeface="Carlito"/>
                <a:cs typeface="Carlito"/>
              </a:rPr>
              <a:t>uniformly, </a:t>
            </a:r>
            <a:r>
              <a:rPr sz="2000" spc="-20" dirty="0">
                <a:solidFill>
                  <a:srgbClr val="24282F"/>
                </a:solidFill>
                <a:latin typeface="Carlito"/>
                <a:cs typeface="Carlito"/>
              </a:rPr>
              <a:t>bucket </a:t>
            </a:r>
            <a:r>
              <a:rPr sz="2000" spc="5" dirty="0">
                <a:solidFill>
                  <a:srgbClr val="24282F"/>
                </a:solidFill>
                <a:latin typeface="Carlito"/>
                <a:cs typeface="Carlito"/>
              </a:rPr>
              <a:t>sort </a:t>
            </a:r>
            <a:r>
              <a:rPr sz="2000" spc="-5" dirty="0">
                <a:solidFill>
                  <a:srgbClr val="24282F"/>
                </a:solidFill>
                <a:latin typeface="Carlito"/>
                <a:cs typeface="Carlito"/>
              </a:rPr>
              <a:t>runs </a:t>
            </a:r>
            <a:r>
              <a:rPr sz="2000" dirty="0">
                <a:solidFill>
                  <a:srgbClr val="24282F"/>
                </a:solidFill>
                <a:latin typeface="Carlito"/>
                <a:cs typeface="Carlito"/>
              </a:rPr>
              <a:t>in </a:t>
            </a:r>
            <a:r>
              <a:rPr sz="2000" spc="-5" dirty="0">
                <a:solidFill>
                  <a:srgbClr val="24282F"/>
                </a:solidFill>
                <a:latin typeface="Carlito"/>
                <a:cs typeface="Carlito"/>
              </a:rPr>
              <a:t>linear  </a:t>
            </a:r>
            <a:r>
              <a:rPr sz="2000" spc="5" dirty="0">
                <a:solidFill>
                  <a:srgbClr val="24282F"/>
                </a:solidFill>
                <a:latin typeface="Carlito"/>
                <a:cs typeface="Carlito"/>
              </a:rPr>
              <a:t>time. </a:t>
            </a:r>
            <a:r>
              <a:rPr sz="2000" spc="10" dirty="0">
                <a:solidFill>
                  <a:srgbClr val="24282F"/>
                </a:solidFill>
                <a:latin typeface="Carlito"/>
                <a:cs typeface="Carlito"/>
              </a:rPr>
              <a:t>It </a:t>
            </a:r>
            <a:r>
              <a:rPr sz="2000" spc="-5" dirty="0">
                <a:solidFill>
                  <a:srgbClr val="24282F"/>
                </a:solidFill>
                <a:latin typeface="Carlito"/>
                <a:cs typeface="Carlito"/>
              </a:rPr>
              <a:t>holds </a:t>
            </a:r>
            <a:r>
              <a:rPr sz="2000" dirty="0">
                <a:solidFill>
                  <a:srgbClr val="24282F"/>
                </a:solidFill>
                <a:latin typeface="Carlito"/>
                <a:cs typeface="Carlito"/>
              </a:rPr>
              <a:t>true until </a:t>
            </a:r>
            <a:r>
              <a:rPr sz="2000" spc="5" dirty="0">
                <a:solidFill>
                  <a:srgbClr val="24282F"/>
                </a:solidFill>
                <a:latin typeface="Carlito"/>
                <a:cs typeface="Carlito"/>
              </a:rPr>
              <a:t>the </a:t>
            </a:r>
            <a:r>
              <a:rPr sz="2000" spc="20" dirty="0">
                <a:solidFill>
                  <a:srgbClr val="24282F"/>
                </a:solidFill>
                <a:latin typeface="Carlito"/>
                <a:cs typeface="Carlito"/>
              </a:rPr>
              <a:t>sum </a:t>
            </a:r>
            <a:r>
              <a:rPr sz="2000" dirty="0">
                <a:solidFill>
                  <a:srgbClr val="24282F"/>
                </a:solidFill>
                <a:latin typeface="Carlito"/>
                <a:cs typeface="Carlito"/>
              </a:rPr>
              <a:t>of </a:t>
            </a:r>
            <a:r>
              <a:rPr sz="2000" spc="5" dirty="0">
                <a:solidFill>
                  <a:srgbClr val="24282F"/>
                </a:solidFill>
                <a:latin typeface="Carlito"/>
                <a:cs typeface="Carlito"/>
              </a:rPr>
              <a:t>the </a:t>
            </a:r>
            <a:r>
              <a:rPr sz="2000" dirty="0">
                <a:solidFill>
                  <a:srgbClr val="24282F"/>
                </a:solidFill>
                <a:latin typeface="Carlito"/>
                <a:cs typeface="Carlito"/>
              </a:rPr>
              <a:t>squares of </a:t>
            </a:r>
            <a:r>
              <a:rPr sz="2000" spc="5" dirty="0">
                <a:solidFill>
                  <a:srgbClr val="24282F"/>
                </a:solidFill>
                <a:latin typeface="Carlito"/>
                <a:cs typeface="Carlito"/>
              </a:rPr>
              <a:t>the </a:t>
            </a:r>
            <a:r>
              <a:rPr sz="2000" spc="-20" dirty="0">
                <a:solidFill>
                  <a:srgbClr val="24282F"/>
                </a:solidFill>
                <a:latin typeface="Carlito"/>
                <a:cs typeface="Carlito"/>
              </a:rPr>
              <a:t>bucket </a:t>
            </a:r>
            <a:r>
              <a:rPr sz="2000" spc="-5" dirty="0">
                <a:solidFill>
                  <a:srgbClr val="24282F"/>
                </a:solidFill>
                <a:latin typeface="Carlito"/>
                <a:cs typeface="Carlito"/>
              </a:rPr>
              <a:t>sizes is  linear </a:t>
            </a:r>
            <a:r>
              <a:rPr sz="2000" dirty="0">
                <a:solidFill>
                  <a:srgbClr val="24282F"/>
                </a:solidFill>
                <a:latin typeface="Carlito"/>
                <a:cs typeface="Carlito"/>
              </a:rPr>
              <a:t>in </a:t>
            </a:r>
            <a:r>
              <a:rPr sz="2000" spc="5" dirty="0">
                <a:solidFill>
                  <a:srgbClr val="24282F"/>
                </a:solidFill>
                <a:latin typeface="Carlito"/>
                <a:cs typeface="Carlito"/>
              </a:rPr>
              <a:t>the total number </a:t>
            </a:r>
            <a:r>
              <a:rPr sz="2000" dirty="0">
                <a:solidFill>
                  <a:srgbClr val="24282F"/>
                </a:solidFill>
                <a:latin typeface="Carlito"/>
                <a:cs typeface="Carlito"/>
              </a:rPr>
              <a:t>of</a:t>
            </a:r>
            <a:r>
              <a:rPr sz="2000" spc="-95" dirty="0">
                <a:solidFill>
                  <a:srgbClr val="24282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24282F"/>
                </a:solidFill>
                <a:latin typeface="Carlito"/>
                <a:cs typeface="Carlito"/>
              </a:rPr>
              <a:t>elements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Carlito"/>
                <a:cs typeface="Carlito"/>
              </a:rPr>
              <a:t>Bucket </a:t>
            </a:r>
            <a:r>
              <a:rPr sz="2000" b="1" spc="25" dirty="0">
                <a:latin typeface="Carlito"/>
                <a:cs typeface="Carlito"/>
              </a:rPr>
              <a:t>Sort</a:t>
            </a:r>
            <a:r>
              <a:rPr sz="2000" b="1" spc="-13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Applications</a:t>
            </a:r>
            <a:endParaRPr sz="20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15" dirty="0">
                <a:latin typeface="Carlito"/>
                <a:cs typeface="Carlito"/>
              </a:rPr>
              <a:t>Bucket </a:t>
            </a:r>
            <a:r>
              <a:rPr sz="2000" dirty="0">
                <a:latin typeface="Carlito"/>
                <a:cs typeface="Carlito"/>
              </a:rPr>
              <a:t>sort </a:t>
            </a:r>
            <a:r>
              <a:rPr sz="2000" spc="-5" dirty="0">
                <a:latin typeface="Carlito"/>
                <a:cs typeface="Carlito"/>
              </a:rPr>
              <a:t>is </a:t>
            </a:r>
            <a:r>
              <a:rPr sz="2000" spc="5" dirty="0">
                <a:latin typeface="Carlito"/>
                <a:cs typeface="Carlito"/>
              </a:rPr>
              <a:t>used</a:t>
            </a:r>
            <a:r>
              <a:rPr sz="200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when:</a:t>
            </a:r>
            <a:endParaRPr sz="20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Carlito"/>
                <a:cs typeface="Carlito"/>
              </a:rPr>
              <a:t>input is </a:t>
            </a:r>
            <a:r>
              <a:rPr sz="2000" spc="-10" dirty="0">
                <a:latin typeface="Carlito"/>
                <a:cs typeface="Carlito"/>
              </a:rPr>
              <a:t>uniformly </a:t>
            </a:r>
            <a:r>
              <a:rPr sz="2000" spc="-5" dirty="0">
                <a:latin typeface="Carlito"/>
                <a:cs typeface="Carlito"/>
              </a:rPr>
              <a:t>distributed </a:t>
            </a:r>
            <a:r>
              <a:rPr sz="2000" spc="-10" dirty="0">
                <a:latin typeface="Carlito"/>
                <a:cs typeface="Carlito"/>
              </a:rPr>
              <a:t>over </a:t>
            </a:r>
            <a:r>
              <a:rPr sz="2000" spc="10" dirty="0">
                <a:latin typeface="Carlito"/>
                <a:cs typeface="Carlito"/>
              </a:rPr>
              <a:t>a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range.</a:t>
            </a:r>
            <a:endParaRPr sz="20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45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10" dirty="0">
                <a:latin typeface="Carlito"/>
                <a:cs typeface="Carlito"/>
              </a:rPr>
              <a:t>there </a:t>
            </a:r>
            <a:r>
              <a:rPr sz="2000" dirty="0">
                <a:latin typeface="Carlito"/>
                <a:cs typeface="Carlito"/>
              </a:rPr>
              <a:t>are </a:t>
            </a:r>
            <a:r>
              <a:rPr sz="2000" spc="-5" dirty="0">
                <a:latin typeface="Carlito"/>
                <a:cs typeface="Carlito"/>
              </a:rPr>
              <a:t>floating point</a:t>
            </a:r>
            <a:r>
              <a:rPr sz="2000" spc="-6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values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47650"/>
            <a:ext cx="9143999" cy="6105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2</a:t>
            </a:r>
            <a:r>
              <a:rPr spc="-15" dirty="0"/>
              <a:t>/</a:t>
            </a:r>
            <a:r>
              <a:rPr spc="-10" dirty="0"/>
              <a:t>4</a:t>
            </a:r>
            <a:r>
              <a:rPr spc="-15" dirty="0"/>
              <a:t>/</a:t>
            </a:r>
            <a:r>
              <a:rPr spc="-10" dirty="0"/>
              <a:t>202</a:t>
            </a:r>
            <a:r>
              <a:rPr dirty="0"/>
              <a:t>0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5" dirty="0"/>
              <a:t>JEPPIAAR </a:t>
            </a:r>
            <a:r>
              <a:rPr spc="-10" dirty="0"/>
              <a:t>INSTITUTE </a:t>
            </a:r>
            <a:r>
              <a:rPr spc="10" dirty="0"/>
              <a:t>OF</a:t>
            </a:r>
            <a:r>
              <a:rPr spc="-140" dirty="0"/>
              <a:t> </a:t>
            </a:r>
            <a:r>
              <a:rPr spc="5" dirty="0"/>
              <a:t>TECHNOLOGY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7162" y="157162"/>
            <a:ext cx="8839200" cy="6248400"/>
          </a:xfrm>
          <a:custGeom>
            <a:avLst/>
            <a:gdLst/>
            <a:ahLst/>
            <a:cxnLst/>
            <a:rect l="l" t="t" r="r" b="b"/>
            <a:pathLst>
              <a:path w="8839200" h="6248400">
                <a:moveTo>
                  <a:pt x="0" y="6248400"/>
                </a:moveTo>
                <a:lnTo>
                  <a:pt x="8839200" y="6248400"/>
                </a:lnTo>
                <a:lnTo>
                  <a:pt x="8839200" y="0"/>
                </a:lnTo>
                <a:lnTo>
                  <a:pt x="0" y="0"/>
                </a:lnTo>
                <a:lnTo>
                  <a:pt x="0" y="624840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775" y="784605"/>
            <a:ext cx="4759960" cy="9010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5080" algn="r">
              <a:lnSpc>
                <a:spcPts val="3160"/>
              </a:lnSpc>
              <a:spcBef>
                <a:spcPts val="130"/>
              </a:spcBef>
            </a:pPr>
            <a:r>
              <a:rPr sz="2750" spc="180" dirty="0"/>
              <a:t>O</a:t>
            </a:r>
            <a:r>
              <a:rPr sz="2750" spc="190" dirty="0"/>
              <a:t>b</a:t>
            </a:r>
            <a:r>
              <a:rPr sz="2750" spc="-15" dirty="0"/>
              <a:t>j</a:t>
            </a:r>
            <a:r>
              <a:rPr sz="2750" spc="195" dirty="0"/>
              <a:t>e</a:t>
            </a:r>
            <a:r>
              <a:rPr sz="2750" spc="-25" dirty="0"/>
              <a:t>c</a:t>
            </a:r>
            <a:r>
              <a:rPr sz="2750" spc="-15" dirty="0"/>
              <a:t>t</a:t>
            </a:r>
            <a:r>
              <a:rPr sz="2750" spc="135" dirty="0"/>
              <a:t>i</a:t>
            </a:r>
            <a:r>
              <a:rPr sz="2750" spc="190" dirty="0"/>
              <a:t>v</a:t>
            </a:r>
            <a:r>
              <a:rPr sz="2750" spc="165" dirty="0"/>
              <a:t>e</a:t>
            </a:r>
            <a:endParaRPr sz="2750"/>
          </a:p>
          <a:p>
            <a:pPr marL="12700">
              <a:lnSpc>
                <a:spcPts val="3700"/>
              </a:lnSpc>
            </a:pPr>
            <a:r>
              <a:rPr sz="3200" b="0" spc="30" dirty="0">
                <a:latin typeface="Liberation Sans Narrow"/>
                <a:cs typeface="Liberation Sans Narrow"/>
              </a:rPr>
              <a:t>Bucket </a:t>
            </a:r>
            <a:r>
              <a:rPr sz="3200" b="0" spc="25" dirty="0">
                <a:latin typeface="Liberation Sans Narrow"/>
                <a:cs typeface="Liberation Sans Narrow"/>
              </a:rPr>
              <a:t>Sort</a:t>
            </a:r>
            <a:r>
              <a:rPr sz="3200" b="0" spc="-505" dirty="0">
                <a:latin typeface="Liberation Sans Narrow"/>
                <a:cs typeface="Liberation Sans Narrow"/>
              </a:rPr>
              <a:t> </a:t>
            </a:r>
            <a:r>
              <a:rPr sz="3200" b="0" spc="15" dirty="0">
                <a:latin typeface="Liberation Sans Narrow"/>
                <a:cs typeface="Liberation Sans Narrow"/>
              </a:rPr>
              <a:t>Algorithm</a:t>
            </a:r>
            <a:endParaRPr sz="3200">
              <a:latin typeface="Liberation Sans Narrow"/>
              <a:cs typeface="Liberation Sans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692" y="1931352"/>
            <a:ext cx="7139305" cy="36252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0"/>
              </a:spcBef>
              <a:buSzPct val="95833"/>
              <a:buFont typeface="Wingdings"/>
              <a:buChar char=""/>
              <a:tabLst>
                <a:tab pos="253365" algn="l"/>
                <a:tab pos="1336675" algn="l"/>
              </a:tabLst>
            </a:pPr>
            <a:r>
              <a:rPr sz="2400" spc="-25" dirty="0">
                <a:latin typeface="Times New Roman"/>
                <a:cs typeface="Times New Roman"/>
              </a:rPr>
              <a:t>Bucket </a:t>
            </a:r>
            <a:r>
              <a:rPr sz="2400" spc="5" dirty="0">
                <a:latin typeface="Times New Roman"/>
                <a:cs typeface="Times New Roman"/>
              </a:rPr>
              <a:t>Sort is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25" dirty="0">
                <a:latin typeface="Times New Roman"/>
                <a:cs typeface="Times New Roman"/>
              </a:rPr>
              <a:t>sorting </a:t>
            </a:r>
            <a:r>
              <a:rPr sz="2400" spc="-30" dirty="0">
                <a:latin typeface="Times New Roman"/>
                <a:cs typeface="Times New Roman"/>
              </a:rPr>
              <a:t>technique </a:t>
            </a:r>
            <a:r>
              <a:rPr sz="2400" spc="-25" dirty="0">
                <a:latin typeface="Times New Roman"/>
                <a:cs typeface="Times New Roman"/>
              </a:rPr>
              <a:t>that </a:t>
            </a:r>
            <a:r>
              <a:rPr sz="2400" spc="-20" dirty="0">
                <a:latin typeface="Times New Roman"/>
                <a:cs typeface="Times New Roman"/>
              </a:rPr>
              <a:t>sorts </a:t>
            </a:r>
            <a:r>
              <a:rPr sz="2400" spc="-25" dirty="0">
                <a:latin typeface="Times New Roman"/>
                <a:cs typeface="Times New Roman"/>
              </a:rPr>
              <a:t>the </a:t>
            </a:r>
            <a:r>
              <a:rPr sz="2400" spc="-35" dirty="0">
                <a:latin typeface="Times New Roman"/>
                <a:cs typeface="Times New Roman"/>
              </a:rPr>
              <a:t>elements  </a:t>
            </a:r>
            <a:r>
              <a:rPr sz="2400" dirty="0">
                <a:latin typeface="Times New Roman"/>
                <a:cs typeface="Times New Roman"/>
              </a:rPr>
              <a:t>by </a:t>
            </a:r>
            <a:r>
              <a:rPr sz="2400" spc="-30" dirty="0">
                <a:latin typeface="Times New Roman"/>
                <a:cs typeface="Times New Roman"/>
              </a:rPr>
              <a:t>first	</a:t>
            </a:r>
            <a:r>
              <a:rPr sz="2400" spc="-20" dirty="0">
                <a:latin typeface="Times New Roman"/>
                <a:cs typeface="Times New Roman"/>
              </a:rPr>
              <a:t>dividing </a:t>
            </a:r>
            <a:r>
              <a:rPr sz="2400" spc="-25" dirty="0">
                <a:latin typeface="Times New Roman"/>
                <a:cs typeface="Times New Roman"/>
              </a:rPr>
              <a:t>the </a:t>
            </a:r>
            <a:r>
              <a:rPr sz="2400" spc="-35" dirty="0">
                <a:latin typeface="Times New Roman"/>
                <a:cs typeface="Times New Roman"/>
              </a:rPr>
              <a:t>elements </a:t>
            </a:r>
            <a:r>
              <a:rPr sz="2400" spc="-20" dirty="0">
                <a:latin typeface="Times New Roman"/>
                <a:cs typeface="Times New Roman"/>
              </a:rPr>
              <a:t>into </a:t>
            </a:r>
            <a:r>
              <a:rPr sz="2400" spc="-35" dirty="0">
                <a:latin typeface="Times New Roman"/>
                <a:cs typeface="Times New Roman"/>
              </a:rPr>
              <a:t>several </a:t>
            </a:r>
            <a:r>
              <a:rPr sz="2400" spc="-25" dirty="0">
                <a:latin typeface="Times New Roman"/>
                <a:cs typeface="Times New Roman"/>
              </a:rPr>
              <a:t>groups  </a:t>
            </a:r>
            <a:r>
              <a:rPr sz="2400" spc="-10" dirty="0">
                <a:latin typeface="Times New Roman"/>
                <a:cs typeface="Times New Roman"/>
              </a:rPr>
              <a:t>called </a:t>
            </a:r>
            <a:r>
              <a:rPr sz="2400" b="1" spc="-10" dirty="0">
                <a:latin typeface="Times New Roman"/>
                <a:cs typeface="Times New Roman"/>
              </a:rPr>
              <a:t>buckets</a:t>
            </a:r>
            <a:r>
              <a:rPr sz="2400" spc="-10" dirty="0">
                <a:latin typeface="Times New Roman"/>
                <a:cs typeface="Times New Roman"/>
              </a:rPr>
              <a:t>. </a:t>
            </a:r>
            <a:r>
              <a:rPr sz="2400" spc="-45" dirty="0">
                <a:latin typeface="Times New Roman"/>
                <a:cs typeface="Times New Roman"/>
              </a:rPr>
              <a:t>The </a:t>
            </a:r>
            <a:r>
              <a:rPr sz="2400" spc="-35" dirty="0">
                <a:latin typeface="Times New Roman"/>
                <a:cs typeface="Times New Roman"/>
              </a:rPr>
              <a:t>elements </a:t>
            </a:r>
            <a:r>
              <a:rPr sz="2400" spc="-30" dirty="0">
                <a:latin typeface="Times New Roman"/>
                <a:cs typeface="Times New Roman"/>
              </a:rPr>
              <a:t>inside </a:t>
            </a:r>
            <a:r>
              <a:rPr sz="2400" spc="-15" dirty="0">
                <a:latin typeface="Times New Roman"/>
                <a:cs typeface="Times New Roman"/>
              </a:rPr>
              <a:t>each </a:t>
            </a:r>
            <a:r>
              <a:rPr sz="2400" b="1" spc="-15" dirty="0">
                <a:latin typeface="Times New Roman"/>
                <a:cs typeface="Times New Roman"/>
              </a:rPr>
              <a:t>bucket </a:t>
            </a:r>
            <a:r>
              <a:rPr sz="2400" dirty="0">
                <a:latin typeface="Times New Roman"/>
                <a:cs typeface="Times New Roman"/>
              </a:rPr>
              <a:t>are  </a:t>
            </a:r>
            <a:r>
              <a:rPr sz="2400" spc="-20" dirty="0">
                <a:latin typeface="Times New Roman"/>
                <a:cs typeface="Times New Roman"/>
              </a:rPr>
              <a:t>sorted </a:t>
            </a:r>
            <a:r>
              <a:rPr sz="2400" spc="-55" dirty="0">
                <a:latin typeface="Times New Roman"/>
                <a:cs typeface="Times New Roman"/>
              </a:rPr>
              <a:t>using </a:t>
            </a:r>
            <a:r>
              <a:rPr sz="2400" spc="-35" dirty="0">
                <a:latin typeface="Times New Roman"/>
                <a:cs typeface="Times New Roman"/>
              </a:rPr>
              <a:t>any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25" dirty="0">
                <a:latin typeface="Times New Roman"/>
                <a:cs typeface="Times New Roman"/>
              </a:rPr>
              <a:t>the suitable sorting </a:t>
            </a:r>
            <a:r>
              <a:rPr sz="2400" spc="-30" dirty="0">
                <a:latin typeface="Times New Roman"/>
                <a:cs typeface="Times New Roman"/>
              </a:rPr>
              <a:t>algorithms </a:t>
            </a:r>
            <a:r>
              <a:rPr sz="2400" dirty="0">
                <a:latin typeface="Times New Roman"/>
                <a:cs typeface="Times New Roman"/>
              </a:rPr>
              <a:t>or  </a:t>
            </a:r>
            <a:r>
              <a:rPr sz="2400" spc="-25" dirty="0">
                <a:latin typeface="Times New Roman"/>
                <a:cs typeface="Times New Roman"/>
              </a:rPr>
              <a:t>recursively </a:t>
            </a:r>
            <a:r>
              <a:rPr sz="2400" spc="-15" dirty="0">
                <a:latin typeface="Times New Roman"/>
                <a:cs typeface="Times New Roman"/>
              </a:rPr>
              <a:t>calling </a:t>
            </a:r>
            <a:r>
              <a:rPr sz="2400" spc="-25" dirty="0">
                <a:latin typeface="Times New Roman"/>
                <a:cs typeface="Times New Roman"/>
              </a:rPr>
              <a:t>the </a:t>
            </a:r>
            <a:r>
              <a:rPr sz="2400" spc="-70" dirty="0">
                <a:latin typeface="Times New Roman"/>
                <a:cs typeface="Times New Roman"/>
              </a:rPr>
              <a:t>same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algorithm.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"/>
            </a:pPr>
            <a:endParaRPr sz="2050">
              <a:latin typeface="Times New Roman"/>
              <a:cs typeface="Times New Roman"/>
            </a:endParaRPr>
          </a:p>
          <a:p>
            <a:pPr marL="12700" marR="27305">
              <a:lnSpc>
                <a:spcPct val="100000"/>
              </a:lnSpc>
              <a:buSzPct val="95833"/>
              <a:buFont typeface="Wingdings"/>
              <a:buChar char=""/>
              <a:tabLst>
                <a:tab pos="253365" algn="l"/>
              </a:tabLst>
            </a:pP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5" dirty="0">
                <a:latin typeface="Times New Roman"/>
                <a:cs typeface="Times New Roman"/>
              </a:rPr>
              <a:t>number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20" dirty="0">
                <a:latin typeface="Times New Roman"/>
                <a:cs typeface="Times New Roman"/>
              </a:rPr>
              <a:t>buckets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spc="-10" dirty="0">
                <a:latin typeface="Times New Roman"/>
                <a:cs typeface="Times New Roman"/>
              </a:rPr>
              <a:t>created. </a:t>
            </a:r>
            <a:r>
              <a:rPr sz="2400" spc="-5" dirty="0">
                <a:latin typeface="Times New Roman"/>
                <a:cs typeface="Times New Roman"/>
              </a:rPr>
              <a:t>Each </a:t>
            </a:r>
            <a:r>
              <a:rPr sz="2400" spc="-20" dirty="0">
                <a:latin typeface="Times New Roman"/>
                <a:cs typeface="Times New Roman"/>
              </a:rPr>
              <a:t>bucket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spc="-10" dirty="0">
                <a:latin typeface="Times New Roman"/>
                <a:cs typeface="Times New Roman"/>
              </a:rPr>
              <a:t>filled  </a:t>
            </a:r>
            <a:r>
              <a:rPr sz="2400" dirty="0">
                <a:latin typeface="Times New Roman"/>
                <a:cs typeface="Times New Roman"/>
              </a:rPr>
              <a:t>with a </a:t>
            </a:r>
            <a:r>
              <a:rPr sz="2400" spc="-25" dirty="0">
                <a:latin typeface="Times New Roman"/>
                <a:cs typeface="Times New Roman"/>
              </a:rPr>
              <a:t>specific </a:t>
            </a:r>
            <a:r>
              <a:rPr sz="2400" spc="-35" dirty="0">
                <a:latin typeface="Times New Roman"/>
                <a:cs typeface="Times New Roman"/>
              </a:rPr>
              <a:t>range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45" dirty="0">
                <a:latin typeface="Times New Roman"/>
                <a:cs typeface="Times New Roman"/>
              </a:rPr>
              <a:t>elements. The </a:t>
            </a:r>
            <a:r>
              <a:rPr sz="2400" spc="-35" dirty="0">
                <a:latin typeface="Times New Roman"/>
                <a:cs typeface="Times New Roman"/>
              </a:rPr>
              <a:t>elements </a:t>
            </a:r>
            <a:r>
              <a:rPr sz="2400" spc="-30" dirty="0">
                <a:latin typeface="Times New Roman"/>
                <a:cs typeface="Times New Roman"/>
              </a:rPr>
              <a:t>inside </a:t>
            </a:r>
            <a:r>
              <a:rPr sz="2400" spc="-25" dirty="0">
                <a:latin typeface="Times New Roman"/>
                <a:cs typeface="Times New Roman"/>
              </a:rPr>
              <a:t>the  </a:t>
            </a:r>
            <a:r>
              <a:rPr sz="2400" spc="-20" dirty="0">
                <a:latin typeface="Times New Roman"/>
                <a:cs typeface="Times New Roman"/>
              </a:rPr>
              <a:t>bucket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spc="-20" dirty="0">
                <a:latin typeface="Times New Roman"/>
                <a:cs typeface="Times New Roman"/>
              </a:rPr>
              <a:t>sorted </a:t>
            </a:r>
            <a:r>
              <a:rPr sz="2400" spc="-55" dirty="0">
                <a:latin typeface="Times New Roman"/>
                <a:cs typeface="Times New Roman"/>
              </a:rPr>
              <a:t>using </a:t>
            </a:r>
            <a:r>
              <a:rPr sz="2400" spc="-35" dirty="0">
                <a:latin typeface="Times New Roman"/>
                <a:cs typeface="Times New Roman"/>
              </a:rPr>
              <a:t>any </a:t>
            </a:r>
            <a:r>
              <a:rPr sz="2400" spc="-20" dirty="0">
                <a:latin typeface="Times New Roman"/>
                <a:cs typeface="Times New Roman"/>
              </a:rPr>
              <a:t>other </a:t>
            </a:r>
            <a:r>
              <a:rPr sz="2400" spc="-30" dirty="0">
                <a:latin typeface="Times New Roman"/>
                <a:cs typeface="Times New Roman"/>
              </a:rPr>
              <a:t>algorithm. </a:t>
            </a:r>
            <a:r>
              <a:rPr sz="2400" spc="-40" dirty="0">
                <a:latin typeface="Times New Roman"/>
                <a:cs typeface="Times New Roman"/>
              </a:rPr>
              <a:t>Finally, </a:t>
            </a:r>
            <a:r>
              <a:rPr sz="2400" spc="-25" dirty="0">
                <a:latin typeface="Times New Roman"/>
                <a:cs typeface="Times New Roman"/>
              </a:rPr>
              <a:t>the  </a:t>
            </a:r>
            <a:r>
              <a:rPr sz="2400" spc="-35" dirty="0">
                <a:latin typeface="Times New Roman"/>
                <a:cs typeface="Times New Roman"/>
              </a:rPr>
              <a:t>elements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25" dirty="0">
                <a:latin typeface="Times New Roman"/>
                <a:cs typeface="Times New Roman"/>
              </a:rPr>
              <a:t>the </a:t>
            </a:r>
            <a:r>
              <a:rPr sz="2400" spc="-20" dirty="0">
                <a:latin typeface="Times New Roman"/>
                <a:cs typeface="Times New Roman"/>
              </a:rPr>
              <a:t>bucket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spc="-25" dirty="0">
                <a:latin typeface="Times New Roman"/>
                <a:cs typeface="Times New Roman"/>
              </a:rPr>
              <a:t>gathered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35" dirty="0">
                <a:latin typeface="Times New Roman"/>
                <a:cs typeface="Times New Roman"/>
              </a:rPr>
              <a:t>get </a:t>
            </a:r>
            <a:r>
              <a:rPr sz="2400" spc="-25" dirty="0">
                <a:latin typeface="Times New Roman"/>
                <a:cs typeface="Times New Roman"/>
              </a:rPr>
              <a:t>the </a:t>
            </a:r>
            <a:r>
              <a:rPr sz="2400" spc="-20" dirty="0">
                <a:latin typeface="Times New Roman"/>
                <a:cs typeface="Times New Roman"/>
              </a:rPr>
              <a:t>sorted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array.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4350" y="352425"/>
            <a:ext cx="8115300" cy="5915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2</a:t>
            </a:r>
            <a:r>
              <a:rPr spc="-15" dirty="0"/>
              <a:t>/</a:t>
            </a:r>
            <a:r>
              <a:rPr spc="-10" dirty="0"/>
              <a:t>4</a:t>
            </a:r>
            <a:r>
              <a:rPr spc="-15" dirty="0"/>
              <a:t>/</a:t>
            </a:r>
            <a:r>
              <a:rPr spc="-10" dirty="0"/>
              <a:t>202</a:t>
            </a:r>
            <a:r>
              <a:rPr dirty="0"/>
              <a:t>0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5" dirty="0"/>
              <a:t>JEPPIAAR </a:t>
            </a:r>
            <a:r>
              <a:rPr spc="-10" dirty="0"/>
              <a:t>INSTITUTE </a:t>
            </a:r>
            <a:r>
              <a:rPr spc="10" dirty="0"/>
              <a:t>OF</a:t>
            </a:r>
            <a:r>
              <a:rPr spc="-140" dirty="0"/>
              <a:t> </a:t>
            </a:r>
            <a:r>
              <a:rPr spc="5" dirty="0"/>
              <a:t>TECHNOLOGY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375" y="481647"/>
            <a:ext cx="8023859" cy="1488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999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45" dirty="0">
                <a:latin typeface="Times New Roman"/>
                <a:cs typeface="Times New Roman"/>
              </a:rPr>
              <a:t>The </a:t>
            </a:r>
            <a:r>
              <a:rPr sz="2400" spc="-20" dirty="0">
                <a:latin typeface="Times New Roman"/>
                <a:cs typeface="Times New Roman"/>
              </a:rPr>
              <a:t>process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20" dirty="0">
                <a:latin typeface="Times New Roman"/>
                <a:cs typeface="Times New Roman"/>
              </a:rPr>
              <a:t>bucket </a:t>
            </a:r>
            <a:r>
              <a:rPr sz="2400" spc="-25" dirty="0">
                <a:latin typeface="Times New Roman"/>
                <a:cs typeface="Times New Roman"/>
              </a:rPr>
              <a:t>sort </a:t>
            </a:r>
            <a:r>
              <a:rPr sz="2400" spc="-15" dirty="0">
                <a:latin typeface="Times New Roman"/>
                <a:cs typeface="Times New Roman"/>
              </a:rPr>
              <a:t>can </a:t>
            </a:r>
            <a:r>
              <a:rPr sz="2400" dirty="0">
                <a:latin typeface="Times New Roman"/>
                <a:cs typeface="Times New Roman"/>
              </a:rPr>
              <a:t>be </a:t>
            </a:r>
            <a:r>
              <a:rPr sz="2400" spc="-30" dirty="0">
                <a:latin typeface="Times New Roman"/>
                <a:cs typeface="Times New Roman"/>
              </a:rPr>
              <a:t>understood </a:t>
            </a:r>
            <a:r>
              <a:rPr sz="2400" spc="-10" dirty="0">
                <a:latin typeface="Times New Roman"/>
                <a:cs typeface="Times New Roman"/>
              </a:rPr>
              <a:t>as </a:t>
            </a:r>
            <a:r>
              <a:rPr sz="2400" spc="-30" dirty="0">
                <a:latin typeface="Times New Roman"/>
                <a:cs typeface="Times New Roman"/>
              </a:rPr>
              <a:t>scatter-gather  </a:t>
            </a:r>
            <a:r>
              <a:rPr sz="2400" spc="-15" dirty="0">
                <a:latin typeface="Times New Roman"/>
                <a:cs typeface="Times New Roman"/>
              </a:rPr>
              <a:t>approach. </a:t>
            </a:r>
            <a:r>
              <a:rPr sz="2400" spc="-45" dirty="0">
                <a:latin typeface="Times New Roman"/>
                <a:cs typeface="Times New Roman"/>
              </a:rPr>
              <a:t>The </a:t>
            </a:r>
            <a:r>
              <a:rPr sz="2400" spc="-35" dirty="0">
                <a:latin typeface="Times New Roman"/>
                <a:cs typeface="Times New Roman"/>
              </a:rPr>
              <a:t>elements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spc="-30" dirty="0">
                <a:latin typeface="Times New Roman"/>
                <a:cs typeface="Times New Roman"/>
              </a:rPr>
              <a:t>first </a:t>
            </a:r>
            <a:r>
              <a:rPr sz="2400" spc="-20" dirty="0">
                <a:latin typeface="Times New Roman"/>
                <a:cs typeface="Times New Roman"/>
              </a:rPr>
              <a:t>scattered into buckets </a:t>
            </a:r>
            <a:r>
              <a:rPr sz="2400" spc="-25" dirty="0">
                <a:latin typeface="Times New Roman"/>
                <a:cs typeface="Times New Roman"/>
              </a:rPr>
              <a:t>then the  </a:t>
            </a:r>
            <a:r>
              <a:rPr sz="2400" spc="-35" dirty="0">
                <a:latin typeface="Times New Roman"/>
                <a:cs typeface="Times New Roman"/>
              </a:rPr>
              <a:t>elements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20" dirty="0">
                <a:latin typeface="Times New Roman"/>
                <a:cs typeface="Times New Roman"/>
              </a:rPr>
              <a:t>buckets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spc="-15" dirty="0">
                <a:latin typeface="Times New Roman"/>
                <a:cs typeface="Times New Roman"/>
              </a:rPr>
              <a:t>sorted. </a:t>
            </a:r>
            <a:r>
              <a:rPr sz="2400" spc="-40" dirty="0">
                <a:latin typeface="Times New Roman"/>
                <a:cs typeface="Times New Roman"/>
              </a:rPr>
              <a:t>Finally, </a:t>
            </a:r>
            <a:r>
              <a:rPr sz="2400" spc="-25" dirty="0">
                <a:latin typeface="Times New Roman"/>
                <a:cs typeface="Times New Roman"/>
              </a:rPr>
              <a:t>the </a:t>
            </a:r>
            <a:r>
              <a:rPr sz="2400" spc="-35" dirty="0">
                <a:latin typeface="Times New Roman"/>
                <a:cs typeface="Times New Roman"/>
              </a:rPr>
              <a:t>elements </a:t>
            </a:r>
            <a:r>
              <a:rPr sz="2400" dirty="0">
                <a:latin typeface="Times New Roman"/>
                <a:cs typeface="Times New Roman"/>
              </a:rPr>
              <a:t>are  </a:t>
            </a:r>
            <a:r>
              <a:rPr sz="2400" spc="-25" dirty="0">
                <a:latin typeface="Times New Roman"/>
                <a:cs typeface="Times New Roman"/>
              </a:rPr>
              <a:t>gathered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order.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85750"/>
            <a:ext cx="9144000" cy="6438900"/>
            <a:chOff x="0" y="285750"/>
            <a:chExt cx="9144000" cy="6438900"/>
          </a:xfrm>
        </p:grpSpPr>
        <p:sp>
          <p:nvSpPr>
            <p:cNvPr id="4" name="object 4"/>
            <p:cNvSpPr/>
            <p:nvPr/>
          </p:nvSpPr>
          <p:spPr>
            <a:xfrm>
              <a:off x="380999" y="2133600"/>
              <a:ext cx="8077200" cy="45434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85750"/>
              <a:ext cx="9143999" cy="64389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2</a:t>
            </a:r>
            <a:r>
              <a:rPr spc="-15" dirty="0"/>
              <a:t>/</a:t>
            </a:r>
            <a:r>
              <a:rPr spc="-10" dirty="0"/>
              <a:t>4</a:t>
            </a:r>
            <a:r>
              <a:rPr spc="-15" dirty="0"/>
              <a:t>/</a:t>
            </a:r>
            <a:r>
              <a:rPr spc="-10" dirty="0"/>
              <a:t>202</a:t>
            </a:r>
            <a:r>
              <a:rPr dirty="0"/>
              <a:t>0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5" dirty="0"/>
              <a:t>JEPPIAAR </a:t>
            </a:r>
            <a:r>
              <a:rPr spc="-10" dirty="0"/>
              <a:t>INSTITUTE </a:t>
            </a:r>
            <a:r>
              <a:rPr spc="10" dirty="0"/>
              <a:t>OF</a:t>
            </a:r>
            <a:r>
              <a:rPr spc="-140" dirty="0"/>
              <a:t> </a:t>
            </a:r>
            <a:r>
              <a:rPr spc="5" dirty="0"/>
              <a:t>TECHNOLOGY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1975" y="372681"/>
            <a:ext cx="24199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0" dirty="0"/>
              <a:t>Technical</a:t>
            </a:r>
            <a:r>
              <a:rPr spc="-30" dirty="0"/>
              <a:t> </a:t>
            </a:r>
            <a:r>
              <a:rPr spc="105" dirty="0"/>
              <a:t>Details</a:t>
            </a:r>
          </a:p>
        </p:txBody>
      </p:sp>
      <p:sp>
        <p:nvSpPr>
          <p:cNvPr id="3" name="object 3"/>
          <p:cNvSpPr/>
          <p:nvPr/>
        </p:nvSpPr>
        <p:spPr>
          <a:xfrm>
            <a:off x="157162" y="157162"/>
            <a:ext cx="8839200" cy="6248400"/>
          </a:xfrm>
          <a:custGeom>
            <a:avLst/>
            <a:gdLst/>
            <a:ahLst/>
            <a:cxnLst/>
            <a:rect l="l" t="t" r="r" b="b"/>
            <a:pathLst>
              <a:path w="8839200" h="6248400">
                <a:moveTo>
                  <a:pt x="0" y="6248400"/>
                </a:moveTo>
                <a:lnTo>
                  <a:pt x="8839200" y="6248400"/>
                </a:lnTo>
                <a:lnTo>
                  <a:pt x="8839200" y="0"/>
                </a:lnTo>
                <a:lnTo>
                  <a:pt x="0" y="0"/>
                </a:lnTo>
                <a:lnTo>
                  <a:pt x="0" y="624840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1334" y="1228724"/>
            <a:ext cx="3258820" cy="9455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b="1" spc="130" dirty="0">
                <a:solidFill>
                  <a:srgbClr val="24282F"/>
                </a:solidFill>
                <a:latin typeface="Trebuchet MS"/>
                <a:cs typeface="Trebuchet MS"/>
              </a:rPr>
              <a:t>How</a:t>
            </a:r>
            <a:r>
              <a:rPr sz="2000" b="1" spc="-210" dirty="0">
                <a:solidFill>
                  <a:srgbClr val="24282F"/>
                </a:solidFill>
                <a:latin typeface="Trebuchet MS"/>
                <a:cs typeface="Trebuchet MS"/>
              </a:rPr>
              <a:t> </a:t>
            </a:r>
            <a:r>
              <a:rPr sz="2000" b="1" spc="5" dirty="0">
                <a:solidFill>
                  <a:srgbClr val="24282F"/>
                </a:solidFill>
                <a:latin typeface="Trebuchet MS"/>
                <a:cs typeface="Trebuchet MS"/>
              </a:rPr>
              <a:t>Bucket</a:t>
            </a:r>
            <a:r>
              <a:rPr sz="2000" b="1" spc="-125" dirty="0">
                <a:solidFill>
                  <a:srgbClr val="24282F"/>
                </a:solidFill>
                <a:latin typeface="Trebuchet MS"/>
                <a:cs typeface="Trebuchet MS"/>
              </a:rPr>
              <a:t> </a:t>
            </a:r>
            <a:r>
              <a:rPr sz="2000" b="1" spc="65" dirty="0">
                <a:solidFill>
                  <a:srgbClr val="24282F"/>
                </a:solidFill>
                <a:latin typeface="Trebuchet MS"/>
                <a:cs typeface="Trebuchet MS"/>
              </a:rPr>
              <a:t>Sort</a:t>
            </a:r>
            <a:r>
              <a:rPr sz="2000" b="1" spc="-125" dirty="0">
                <a:solidFill>
                  <a:srgbClr val="24282F"/>
                </a:solidFill>
                <a:latin typeface="Trebuchet MS"/>
                <a:cs typeface="Trebuchet MS"/>
              </a:rPr>
              <a:t> </a:t>
            </a:r>
            <a:r>
              <a:rPr sz="2000" b="1" spc="55" dirty="0">
                <a:solidFill>
                  <a:srgbClr val="24282F"/>
                </a:solidFill>
                <a:latin typeface="Trebuchet MS"/>
                <a:cs typeface="Trebuchet MS"/>
              </a:rPr>
              <a:t>Works?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sz="2000" spc="-245" dirty="0">
                <a:solidFill>
                  <a:srgbClr val="24282F"/>
                </a:solidFill>
                <a:latin typeface="Arial Black"/>
                <a:cs typeface="Arial Black"/>
              </a:rPr>
              <a:t>1.Suppose, </a:t>
            </a:r>
            <a:r>
              <a:rPr sz="2000" spc="-235" dirty="0">
                <a:solidFill>
                  <a:srgbClr val="24282F"/>
                </a:solidFill>
                <a:latin typeface="Arial Black"/>
                <a:cs typeface="Arial Black"/>
              </a:rPr>
              <a:t>the </a:t>
            </a:r>
            <a:r>
              <a:rPr sz="2000" spc="-185" dirty="0">
                <a:solidFill>
                  <a:srgbClr val="24282F"/>
                </a:solidFill>
                <a:latin typeface="Arial Black"/>
                <a:cs typeface="Arial Black"/>
              </a:rPr>
              <a:t>input </a:t>
            </a:r>
            <a:r>
              <a:rPr sz="2000" spc="-250" dirty="0">
                <a:solidFill>
                  <a:srgbClr val="24282F"/>
                </a:solidFill>
                <a:latin typeface="Arial Black"/>
                <a:cs typeface="Arial Black"/>
              </a:rPr>
              <a:t>array</a:t>
            </a:r>
            <a:r>
              <a:rPr sz="2000" spc="65" dirty="0">
                <a:solidFill>
                  <a:srgbClr val="24282F"/>
                </a:solidFill>
                <a:latin typeface="Arial Black"/>
                <a:cs typeface="Arial Black"/>
              </a:rPr>
              <a:t> </a:t>
            </a:r>
            <a:r>
              <a:rPr sz="2000" spc="-260" dirty="0">
                <a:solidFill>
                  <a:srgbClr val="24282F"/>
                </a:solidFill>
                <a:latin typeface="Arial Black"/>
                <a:cs typeface="Arial Black"/>
              </a:rPr>
              <a:t>is: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1334" y="3384867"/>
            <a:ext cx="7901940" cy="639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sz="2000" spc="-260" dirty="0">
                <a:solidFill>
                  <a:srgbClr val="24282F"/>
                </a:solidFill>
                <a:latin typeface="Arial Black"/>
                <a:cs typeface="Arial Black"/>
              </a:rPr>
              <a:t>Create </a:t>
            </a:r>
            <a:r>
              <a:rPr sz="2000" spc="-240" dirty="0">
                <a:solidFill>
                  <a:srgbClr val="24282F"/>
                </a:solidFill>
                <a:latin typeface="Arial Black"/>
                <a:cs typeface="Arial Black"/>
              </a:rPr>
              <a:t>an </a:t>
            </a:r>
            <a:r>
              <a:rPr sz="2000" spc="-250" dirty="0">
                <a:solidFill>
                  <a:srgbClr val="24282F"/>
                </a:solidFill>
                <a:latin typeface="Arial Black"/>
                <a:cs typeface="Arial Black"/>
              </a:rPr>
              <a:t>array </a:t>
            </a:r>
            <a:r>
              <a:rPr sz="2000" spc="-140" dirty="0">
                <a:solidFill>
                  <a:srgbClr val="24282F"/>
                </a:solidFill>
                <a:latin typeface="Arial Black"/>
                <a:cs typeface="Arial Black"/>
              </a:rPr>
              <a:t>of </a:t>
            </a:r>
            <a:r>
              <a:rPr sz="2000" spc="-260" dirty="0">
                <a:solidFill>
                  <a:srgbClr val="24282F"/>
                </a:solidFill>
                <a:latin typeface="Arial Black"/>
                <a:cs typeface="Arial Black"/>
              </a:rPr>
              <a:t>size </a:t>
            </a:r>
            <a:r>
              <a:rPr sz="2000" spc="-220" dirty="0">
                <a:solidFill>
                  <a:srgbClr val="24282F"/>
                </a:solidFill>
                <a:latin typeface="Arial Black"/>
                <a:cs typeface="Arial Black"/>
              </a:rPr>
              <a:t>10. </a:t>
            </a:r>
            <a:r>
              <a:rPr sz="2000" spc="-330" dirty="0">
                <a:solidFill>
                  <a:srgbClr val="24282F"/>
                </a:solidFill>
                <a:latin typeface="Arial Black"/>
                <a:cs typeface="Arial Black"/>
              </a:rPr>
              <a:t>Each </a:t>
            </a:r>
            <a:r>
              <a:rPr sz="2000" spc="-225" dirty="0">
                <a:solidFill>
                  <a:srgbClr val="24282F"/>
                </a:solidFill>
                <a:latin typeface="Arial Black"/>
                <a:cs typeface="Arial Black"/>
              </a:rPr>
              <a:t>slot </a:t>
            </a:r>
            <a:r>
              <a:rPr sz="2000" spc="-140" dirty="0">
                <a:solidFill>
                  <a:srgbClr val="24282F"/>
                </a:solidFill>
                <a:latin typeface="Arial Black"/>
                <a:cs typeface="Arial Black"/>
              </a:rPr>
              <a:t>of </a:t>
            </a:r>
            <a:r>
              <a:rPr sz="2000" spc="-235" dirty="0">
                <a:solidFill>
                  <a:srgbClr val="24282F"/>
                </a:solidFill>
                <a:latin typeface="Arial Black"/>
                <a:cs typeface="Arial Black"/>
              </a:rPr>
              <a:t>this </a:t>
            </a:r>
            <a:r>
              <a:rPr sz="2000" spc="-250" dirty="0">
                <a:solidFill>
                  <a:srgbClr val="24282F"/>
                </a:solidFill>
                <a:latin typeface="Arial Black"/>
                <a:cs typeface="Arial Black"/>
              </a:rPr>
              <a:t>array </a:t>
            </a:r>
            <a:r>
              <a:rPr sz="2000" spc="-254" dirty="0">
                <a:solidFill>
                  <a:srgbClr val="24282F"/>
                </a:solidFill>
                <a:latin typeface="Arial Black"/>
                <a:cs typeface="Arial Black"/>
              </a:rPr>
              <a:t>is </a:t>
            </a:r>
            <a:r>
              <a:rPr sz="2000" spc="-260" dirty="0">
                <a:solidFill>
                  <a:srgbClr val="24282F"/>
                </a:solidFill>
                <a:latin typeface="Arial Black"/>
                <a:cs typeface="Arial Black"/>
              </a:rPr>
              <a:t>used </a:t>
            </a:r>
            <a:r>
              <a:rPr sz="2000" spc="-325" dirty="0">
                <a:solidFill>
                  <a:srgbClr val="24282F"/>
                </a:solidFill>
                <a:latin typeface="Arial Black"/>
                <a:cs typeface="Arial Black"/>
              </a:rPr>
              <a:t>as </a:t>
            </a:r>
            <a:r>
              <a:rPr sz="2000" spc="-305" dirty="0">
                <a:solidFill>
                  <a:srgbClr val="24282F"/>
                </a:solidFill>
                <a:latin typeface="Arial Black"/>
                <a:cs typeface="Arial Black"/>
              </a:rPr>
              <a:t>a </a:t>
            </a:r>
            <a:r>
              <a:rPr sz="2000" spc="-285" dirty="0">
                <a:solidFill>
                  <a:srgbClr val="24282F"/>
                </a:solidFill>
                <a:latin typeface="Arial Black"/>
                <a:cs typeface="Arial Black"/>
              </a:rPr>
              <a:t>bucket </a:t>
            </a:r>
            <a:r>
              <a:rPr sz="2000" spc="-170" dirty="0">
                <a:solidFill>
                  <a:srgbClr val="24282F"/>
                </a:solidFill>
                <a:latin typeface="Arial Black"/>
                <a:cs typeface="Arial Black"/>
              </a:rPr>
              <a:t>for  </a:t>
            </a:r>
            <a:r>
              <a:rPr sz="2000" spc="-210" dirty="0">
                <a:solidFill>
                  <a:srgbClr val="24282F"/>
                </a:solidFill>
                <a:latin typeface="Arial Black"/>
                <a:cs typeface="Arial Black"/>
              </a:rPr>
              <a:t>storing</a:t>
            </a:r>
            <a:r>
              <a:rPr sz="2000" spc="-145" dirty="0">
                <a:solidFill>
                  <a:srgbClr val="24282F"/>
                </a:solidFill>
                <a:latin typeface="Arial Black"/>
                <a:cs typeface="Arial Black"/>
              </a:rPr>
              <a:t> </a:t>
            </a:r>
            <a:r>
              <a:rPr sz="2000" spc="-260" dirty="0">
                <a:solidFill>
                  <a:srgbClr val="24282F"/>
                </a:solidFill>
                <a:latin typeface="Arial Black"/>
                <a:cs typeface="Arial Black"/>
              </a:rPr>
              <a:t>elements.</a:t>
            </a:r>
            <a:endParaRPr sz="2000">
              <a:latin typeface="Arial Black"/>
              <a:cs typeface="Arial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6200" y="247650"/>
            <a:ext cx="9067800" cy="5829300"/>
            <a:chOff x="76200" y="247650"/>
            <a:chExt cx="9067800" cy="5829300"/>
          </a:xfrm>
        </p:grpSpPr>
        <p:sp>
          <p:nvSpPr>
            <p:cNvPr id="7" name="object 7"/>
            <p:cNvSpPr/>
            <p:nvPr/>
          </p:nvSpPr>
          <p:spPr>
            <a:xfrm>
              <a:off x="725587" y="2586134"/>
              <a:ext cx="4378125" cy="5738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1667" y="4645867"/>
              <a:ext cx="6299702" cy="5798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200" y="247650"/>
              <a:ext cx="9067800" cy="58293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2</a:t>
            </a:r>
            <a:r>
              <a:rPr spc="-15" dirty="0"/>
              <a:t>/</a:t>
            </a:r>
            <a:r>
              <a:rPr spc="-10" dirty="0"/>
              <a:t>4</a:t>
            </a:r>
            <a:r>
              <a:rPr spc="-15" dirty="0"/>
              <a:t>/</a:t>
            </a:r>
            <a:r>
              <a:rPr spc="-10" dirty="0"/>
              <a:t>202</a:t>
            </a:r>
            <a:r>
              <a:rPr dirty="0"/>
              <a:t>0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5" dirty="0"/>
              <a:t>JEPPIAAR </a:t>
            </a:r>
            <a:r>
              <a:rPr spc="-10" dirty="0"/>
              <a:t>INSTITUTE </a:t>
            </a:r>
            <a:r>
              <a:rPr spc="10" dirty="0"/>
              <a:t>OF</a:t>
            </a:r>
            <a:r>
              <a:rPr spc="-140" dirty="0"/>
              <a:t> </a:t>
            </a:r>
            <a:r>
              <a:rPr spc="5" dirty="0"/>
              <a:t>TECHNOLOGY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7204" y="357441"/>
            <a:ext cx="56032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40504" algn="l"/>
              </a:tabLst>
            </a:pPr>
            <a:r>
              <a:rPr spc="60" dirty="0"/>
              <a:t>Block Diagram/</a:t>
            </a:r>
            <a:r>
              <a:rPr spc="95" dirty="0"/>
              <a:t> </a:t>
            </a:r>
            <a:r>
              <a:rPr spc="-10" dirty="0"/>
              <a:t>Work</a:t>
            </a:r>
            <a:r>
              <a:rPr spc="-40" dirty="0"/>
              <a:t> </a:t>
            </a:r>
            <a:r>
              <a:rPr spc="85" dirty="0"/>
              <a:t>Flow/	</a:t>
            </a:r>
            <a:r>
              <a:rPr spc="90" dirty="0"/>
              <a:t>Flow</a:t>
            </a:r>
            <a:r>
              <a:rPr spc="-40" dirty="0"/>
              <a:t> </a:t>
            </a:r>
            <a:r>
              <a:rPr spc="-5" dirty="0"/>
              <a:t>Chart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800673"/>
            <a:ext cx="7894320" cy="74993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000" spc="5" dirty="0">
                <a:latin typeface="Carlito"/>
                <a:cs typeface="Carlito"/>
              </a:rPr>
              <a:t>2.Insert </a:t>
            </a:r>
            <a:r>
              <a:rPr sz="2000" spc="-5" dirty="0">
                <a:latin typeface="Carlito"/>
                <a:cs typeface="Carlito"/>
              </a:rPr>
              <a:t>elements </a:t>
            </a:r>
            <a:r>
              <a:rPr sz="2000" dirty="0">
                <a:latin typeface="Carlito"/>
                <a:cs typeface="Carlito"/>
              </a:rPr>
              <a:t>into </a:t>
            </a:r>
            <a:r>
              <a:rPr sz="2000" spc="5" dirty="0">
                <a:latin typeface="Carlito"/>
                <a:cs typeface="Carlito"/>
              </a:rPr>
              <a:t>the </a:t>
            </a:r>
            <a:r>
              <a:rPr sz="2000" spc="-20" dirty="0">
                <a:latin typeface="Carlito"/>
                <a:cs typeface="Carlito"/>
              </a:rPr>
              <a:t>buckets </a:t>
            </a:r>
            <a:r>
              <a:rPr sz="2000" spc="-10" dirty="0">
                <a:latin typeface="Carlito"/>
                <a:cs typeface="Carlito"/>
              </a:rPr>
              <a:t>from </a:t>
            </a:r>
            <a:r>
              <a:rPr sz="2000" spc="5" dirty="0">
                <a:latin typeface="Carlito"/>
                <a:cs typeface="Carlito"/>
              </a:rPr>
              <a:t>the </a:t>
            </a:r>
            <a:r>
              <a:rPr sz="2000" spc="-40" dirty="0">
                <a:latin typeface="Carlito"/>
                <a:cs typeface="Carlito"/>
              </a:rPr>
              <a:t>array.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5" dirty="0">
                <a:latin typeface="Carlito"/>
                <a:cs typeface="Carlito"/>
              </a:rPr>
              <a:t>elements </a:t>
            </a:r>
            <a:r>
              <a:rPr sz="2000" dirty="0">
                <a:latin typeface="Carlito"/>
                <a:cs typeface="Carlito"/>
              </a:rPr>
              <a:t>are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inserted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2000" spc="-10" dirty="0">
                <a:latin typeface="Carlito"/>
                <a:cs typeface="Carlito"/>
              </a:rPr>
              <a:t>according </a:t>
            </a:r>
            <a:r>
              <a:rPr sz="2000" spc="10" dirty="0">
                <a:latin typeface="Carlito"/>
                <a:cs typeface="Carlito"/>
              </a:rPr>
              <a:t>to </a:t>
            </a:r>
            <a:r>
              <a:rPr sz="2000" spc="5" dirty="0">
                <a:latin typeface="Carlito"/>
                <a:cs typeface="Carlito"/>
              </a:rPr>
              <a:t>the </a:t>
            </a:r>
            <a:r>
              <a:rPr sz="2000" spc="-10" dirty="0">
                <a:latin typeface="Carlito"/>
                <a:cs typeface="Carlito"/>
              </a:rPr>
              <a:t>range </a:t>
            </a:r>
            <a:r>
              <a:rPr sz="2000" dirty="0">
                <a:latin typeface="Carlito"/>
                <a:cs typeface="Carlito"/>
              </a:rPr>
              <a:t>of </a:t>
            </a:r>
            <a:r>
              <a:rPr sz="2000" spc="5" dirty="0">
                <a:latin typeface="Carlito"/>
                <a:cs typeface="Carlito"/>
              </a:rPr>
              <a:t>the</a:t>
            </a:r>
            <a:r>
              <a:rPr sz="2000" spc="-85" dirty="0">
                <a:latin typeface="Carlito"/>
                <a:cs typeface="Carlito"/>
              </a:rPr>
              <a:t> </a:t>
            </a:r>
            <a:r>
              <a:rPr sz="2000" spc="-20" dirty="0">
                <a:latin typeface="Carlito"/>
                <a:cs typeface="Carlito"/>
              </a:rPr>
              <a:t>bucket.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575" y="3242119"/>
            <a:ext cx="8001634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500">
              <a:lnSpc>
                <a:spcPct val="118800"/>
              </a:lnSpc>
              <a:spcBef>
                <a:spcPts val="95"/>
              </a:spcBef>
            </a:pPr>
            <a:r>
              <a:rPr sz="2000" spc="15" dirty="0">
                <a:latin typeface="Carlito"/>
                <a:cs typeface="Carlito"/>
              </a:rPr>
              <a:t>In</a:t>
            </a:r>
            <a:r>
              <a:rPr sz="2000" spc="-2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our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spc="10" dirty="0">
                <a:latin typeface="Carlito"/>
                <a:cs typeface="Carlito"/>
              </a:rPr>
              <a:t>example</a:t>
            </a:r>
            <a:r>
              <a:rPr sz="2000" spc="-114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code,</a:t>
            </a:r>
            <a:r>
              <a:rPr sz="2000" spc="2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we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spc="5" dirty="0">
                <a:latin typeface="Carlito"/>
                <a:cs typeface="Carlito"/>
              </a:rPr>
              <a:t>have</a:t>
            </a:r>
            <a:r>
              <a:rPr sz="2000" spc="-114" dirty="0">
                <a:latin typeface="Carlito"/>
                <a:cs typeface="Carlito"/>
              </a:rPr>
              <a:t> </a:t>
            </a:r>
            <a:r>
              <a:rPr sz="2000" spc="-20" dirty="0">
                <a:latin typeface="Carlito"/>
                <a:cs typeface="Carlito"/>
              </a:rPr>
              <a:t>buckets</a:t>
            </a:r>
            <a:r>
              <a:rPr sz="2000" spc="10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each</a:t>
            </a:r>
            <a:r>
              <a:rPr sz="2000" spc="-2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of</a:t>
            </a:r>
            <a:r>
              <a:rPr sz="2000" spc="-25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ranges</a:t>
            </a:r>
            <a:r>
              <a:rPr sz="2000" spc="3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from</a:t>
            </a:r>
            <a:r>
              <a:rPr sz="2000" spc="-50" dirty="0">
                <a:latin typeface="Carlito"/>
                <a:cs typeface="Carlito"/>
              </a:rPr>
              <a:t> </a:t>
            </a:r>
            <a:r>
              <a:rPr sz="2000" spc="10" dirty="0">
                <a:latin typeface="Carlito"/>
                <a:cs typeface="Carlito"/>
              </a:rPr>
              <a:t>0</a:t>
            </a:r>
            <a:r>
              <a:rPr sz="2000" spc="15" dirty="0">
                <a:latin typeface="Carlito"/>
                <a:cs typeface="Carlito"/>
              </a:rPr>
              <a:t> </a:t>
            </a:r>
            <a:r>
              <a:rPr sz="2000" spc="10" dirty="0">
                <a:latin typeface="Carlito"/>
                <a:cs typeface="Carlito"/>
              </a:rPr>
              <a:t>to</a:t>
            </a:r>
            <a:r>
              <a:rPr sz="2000" spc="-20" dirty="0">
                <a:latin typeface="Carlito"/>
                <a:cs typeface="Carlito"/>
              </a:rPr>
              <a:t> </a:t>
            </a:r>
            <a:r>
              <a:rPr sz="2000" spc="20" dirty="0">
                <a:latin typeface="Carlito"/>
                <a:cs typeface="Carlito"/>
              </a:rPr>
              <a:t>1,</a:t>
            </a:r>
            <a:r>
              <a:rPr sz="2000" spc="-60" dirty="0">
                <a:latin typeface="Carlito"/>
                <a:cs typeface="Carlito"/>
              </a:rPr>
              <a:t> </a:t>
            </a:r>
            <a:r>
              <a:rPr sz="2000" spc="10" dirty="0">
                <a:latin typeface="Carlito"/>
                <a:cs typeface="Carlito"/>
              </a:rPr>
              <a:t>1</a:t>
            </a:r>
            <a:r>
              <a:rPr sz="2000" spc="-60" dirty="0">
                <a:latin typeface="Carlito"/>
                <a:cs typeface="Carlito"/>
              </a:rPr>
              <a:t> </a:t>
            </a:r>
            <a:r>
              <a:rPr sz="2000" spc="10" dirty="0">
                <a:latin typeface="Carlito"/>
                <a:cs typeface="Carlito"/>
              </a:rPr>
              <a:t>to</a:t>
            </a:r>
            <a:r>
              <a:rPr sz="2000" spc="-20" dirty="0">
                <a:latin typeface="Carlito"/>
                <a:cs typeface="Carlito"/>
              </a:rPr>
              <a:t> </a:t>
            </a:r>
            <a:r>
              <a:rPr sz="2000" spc="20" dirty="0">
                <a:latin typeface="Carlito"/>
                <a:cs typeface="Carlito"/>
              </a:rPr>
              <a:t>2,</a:t>
            </a:r>
            <a:r>
              <a:rPr sz="2000" spc="-60" dirty="0">
                <a:latin typeface="Carlito"/>
                <a:cs typeface="Carlito"/>
              </a:rPr>
              <a:t> </a:t>
            </a:r>
            <a:r>
              <a:rPr sz="2000" spc="10" dirty="0">
                <a:latin typeface="Carlito"/>
                <a:cs typeface="Carlito"/>
              </a:rPr>
              <a:t>2</a:t>
            </a:r>
            <a:r>
              <a:rPr sz="2000" spc="15" dirty="0">
                <a:latin typeface="Carlito"/>
                <a:cs typeface="Carlito"/>
              </a:rPr>
              <a:t> </a:t>
            </a:r>
            <a:r>
              <a:rPr sz="2000" spc="10" dirty="0">
                <a:latin typeface="Carlito"/>
                <a:cs typeface="Carlito"/>
              </a:rPr>
              <a:t>to  </a:t>
            </a:r>
            <a:r>
              <a:rPr sz="2000" spc="15" dirty="0">
                <a:latin typeface="Carlito"/>
                <a:cs typeface="Carlito"/>
              </a:rPr>
              <a:t>3,...... </a:t>
            </a:r>
            <a:r>
              <a:rPr sz="2000" spc="5" dirty="0">
                <a:latin typeface="Carlito"/>
                <a:cs typeface="Carlito"/>
              </a:rPr>
              <a:t>(n-1) </a:t>
            </a:r>
            <a:r>
              <a:rPr sz="2000" spc="10" dirty="0">
                <a:latin typeface="Carlito"/>
                <a:cs typeface="Carlito"/>
              </a:rPr>
              <a:t>to</a:t>
            </a:r>
            <a:r>
              <a:rPr sz="2000" spc="-29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n.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000" spc="-5" dirty="0">
                <a:latin typeface="Carlito"/>
                <a:cs typeface="Carlito"/>
              </a:rPr>
              <a:t>Suppose, </a:t>
            </a:r>
            <a:r>
              <a:rPr sz="2000" spc="10" dirty="0">
                <a:latin typeface="Carlito"/>
                <a:cs typeface="Carlito"/>
              </a:rPr>
              <a:t>an </a:t>
            </a:r>
            <a:r>
              <a:rPr sz="2000" spc="-5" dirty="0">
                <a:latin typeface="Carlito"/>
                <a:cs typeface="Carlito"/>
              </a:rPr>
              <a:t>input element is </a:t>
            </a:r>
            <a:r>
              <a:rPr sz="2000" spc="20" dirty="0">
                <a:latin typeface="Carlito"/>
                <a:cs typeface="Carlito"/>
              </a:rPr>
              <a:t>.23 </a:t>
            </a:r>
            <a:r>
              <a:rPr sz="2000" spc="-5" dirty="0">
                <a:latin typeface="Carlito"/>
                <a:cs typeface="Carlito"/>
              </a:rPr>
              <a:t>is </a:t>
            </a:r>
            <a:r>
              <a:rPr sz="2000" spc="-15" dirty="0">
                <a:latin typeface="Carlito"/>
                <a:cs typeface="Carlito"/>
              </a:rPr>
              <a:t>taken. </a:t>
            </a:r>
            <a:r>
              <a:rPr sz="2000" spc="10" dirty="0">
                <a:latin typeface="Carlito"/>
                <a:cs typeface="Carlito"/>
              </a:rPr>
              <a:t>It </a:t>
            </a:r>
            <a:r>
              <a:rPr sz="2000" spc="-5" dirty="0">
                <a:latin typeface="Carlito"/>
                <a:cs typeface="Carlito"/>
              </a:rPr>
              <a:t>is multiplied </a:t>
            </a:r>
            <a:r>
              <a:rPr sz="2000" spc="5" dirty="0">
                <a:latin typeface="Carlito"/>
                <a:cs typeface="Carlito"/>
              </a:rPr>
              <a:t>by </a:t>
            </a:r>
            <a:r>
              <a:rPr sz="2000" spc="-5" dirty="0">
                <a:latin typeface="Carlito"/>
                <a:cs typeface="Carlito"/>
              </a:rPr>
              <a:t>size</a:t>
            </a:r>
            <a:r>
              <a:rPr sz="2000" spc="-140" dirty="0">
                <a:latin typeface="Carlito"/>
                <a:cs typeface="Carlito"/>
              </a:rPr>
              <a:t> </a:t>
            </a:r>
            <a:r>
              <a:rPr sz="2000" spc="10" dirty="0">
                <a:latin typeface="Carlito"/>
                <a:cs typeface="Carlito"/>
              </a:rPr>
              <a:t>=</a:t>
            </a:r>
            <a:endParaRPr sz="200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</a:pPr>
            <a:r>
              <a:rPr sz="2000" spc="20" dirty="0">
                <a:latin typeface="Carlito"/>
                <a:cs typeface="Carlito"/>
              </a:rPr>
              <a:t>10</a:t>
            </a:r>
            <a:r>
              <a:rPr sz="2000" spc="-5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(ie.</a:t>
            </a:r>
            <a:r>
              <a:rPr sz="2000" spc="15" dirty="0">
                <a:latin typeface="Carlito"/>
                <a:cs typeface="Carlito"/>
              </a:rPr>
              <a:t> .23*10=2.3).</a:t>
            </a:r>
            <a:r>
              <a:rPr sz="2000" spc="-14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Then,</a:t>
            </a:r>
            <a:r>
              <a:rPr sz="2000" spc="-5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it</a:t>
            </a:r>
            <a:r>
              <a:rPr sz="2000" spc="-1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is</a:t>
            </a:r>
            <a:r>
              <a:rPr sz="2000" spc="3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converted </a:t>
            </a:r>
            <a:r>
              <a:rPr sz="2000" dirty="0">
                <a:latin typeface="Carlito"/>
                <a:cs typeface="Carlito"/>
              </a:rPr>
              <a:t>into</a:t>
            </a:r>
            <a:r>
              <a:rPr sz="2000" spc="-25" dirty="0">
                <a:latin typeface="Carlito"/>
                <a:cs typeface="Carlito"/>
              </a:rPr>
              <a:t> </a:t>
            </a:r>
            <a:r>
              <a:rPr sz="2000" spc="10" dirty="0">
                <a:latin typeface="Carlito"/>
                <a:cs typeface="Carlito"/>
              </a:rPr>
              <a:t>an</a:t>
            </a:r>
            <a:r>
              <a:rPr sz="2000" spc="-1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integer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(ie.</a:t>
            </a:r>
            <a:r>
              <a:rPr sz="2000" spc="15" dirty="0">
                <a:latin typeface="Carlito"/>
                <a:cs typeface="Carlito"/>
              </a:rPr>
              <a:t> </a:t>
            </a:r>
            <a:r>
              <a:rPr sz="2000" spc="10" dirty="0">
                <a:latin typeface="Carlito"/>
                <a:cs typeface="Carlito"/>
              </a:rPr>
              <a:t>2.3≈2).</a:t>
            </a:r>
            <a:r>
              <a:rPr sz="2000" spc="-145" dirty="0">
                <a:latin typeface="Carlito"/>
                <a:cs typeface="Carlito"/>
              </a:rPr>
              <a:t> </a:t>
            </a:r>
            <a:r>
              <a:rPr sz="2000" spc="-25" dirty="0">
                <a:latin typeface="Carlito"/>
                <a:cs typeface="Carlito"/>
              </a:rPr>
              <a:t>Finally,</a:t>
            </a:r>
            <a:endParaRPr sz="200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spc="20" dirty="0">
                <a:latin typeface="Carlito"/>
                <a:cs typeface="Carlito"/>
              </a:rPr>
              <a:t>.23 </a:t>
            </a:r>
            <a:r>
              <a:rPr sz="2000" spc="-5" dirty="0">
                <a:latin typeface="Carlito"/>
                <a:cs typeface="Carlito"/>
              </a:rPr>
              <a:t>is inserted </a:t>
            </a:r>
            <a:r>
              <a:rPr sz="2000" dirty="0">
                <a:latin typeface="Carlito"/>
                <a:cs typeface="Carlito"/>
              </a:rPr>
              <a:t>into</a:t>
            </a:r>
            <a:r>
              <a:rPr sz="2000" spc="-150" dirty="0">
                <a:latin typeface="Carlito"/>
                <a:cs typeface="Carlito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bucket-2</a:t>
            </a:r>
            <a:r>
              <a:rPr sz="2000" spc="-10" dirty="0">
                <a:latin typeface="Carlito"/>
                <a:cs typeface="Carlito"/>
              </a:rPr>
              <a:t>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7162" y="157162"/>
            <a:ext cx="8839200" cy="6248400"/>
          </a:xfrm>
          <a:custGeom>
            <a:avLst/>
            <a:gdLst/>
            <a:ahLst/>
            <a:cxnLst/>
            <a:rect l="l" t="t" r="r" b="b"/>
            <a:pathLst>
              <a:path w="8839200" h="6248400">
                <a:moveTo>
                  <a:pt x="0" y="6248400"/>
                </a:moveTo>
                <a:lnTo>
                  <a:pt x="8839200" y="6248400"/>
                </a:lnTo>
                <a:lnTo>
                  <a:pt x="8839200" y="0"/>
                </a:lnTo>
                <a:lnTo>
                  <a:pt x="0" y="0"/>
                </a:lnTo>
                <a:lnTo>
                  <a:pt x="0" y="624840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161925"/>
            <a:ext cx="9144000" cy="6181725"/>
            <a:chOff x="0" y="161925"/>
            <a:chExt cx="9144000" cy="6181725"/>
          </a:xfrm>
        </p:grpSpPr>
        <p:sp>
          <p:nvSpPr>
            <p:cNvPr id="7" name="object 7"/>
            <p:cNvSpPr/>
            <p:nvPr/>
          </p:nvSpPr>
          <p:spPr>
            <a:xfrm>
              <a:off x="304799" y="1371600"/>
              <a:ext cx="8458200" cy="1905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0999" y="4876800"/>
              <a:ext cx="8382000" cy="12096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161925"/>
              <a:ext cx="9143999" cy="61817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2</a:t>
            </a:r>
            <a:r>
              <a:rPr spc="-15" dirty="0"/>
              <a:t>/</a:t>
            </a:r>
            <a:r>
              <a:rPr spc="-10" dirty="0"/>
              <a:t>4</a:t>
            </a:r>
            <a:r>
              <a:rPr spc="-15" dirty="0"/>
              <a:t>/</a:t>
            </a:r>
            <a:r>
              <a:rPr spc="-10" dirty="0"/>
              <a:t>202</a:t>
            </a:r>
            <a:r>
              <a:rPr dirty="0"/>
              <a:t>0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5" dirty="0"/>
              <a:t>JEPPIAAR </a:t>
            </a:r>
            <a:r>
              <a:rPr spc="-10" dirty="0"/>
              <a:t>INSTITUTE </a:t>
            </a:r>
            <a:r>
              <a:rPr spc="10" dirty="0"/>
              <a:t>OF</a:t>
            </a:r>
            <a:r>
              <a:rPr spc="-140" dirty="0"/>
              <a:t> </a:t>
            </a:r>
            <a:r>
              <a:rPr spc="5" dirty="0"/>
              <a:t>TECHNOLOGY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1975" y="372681"/>
            <a:ext cx="24199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0" dirty="0"/>
              <a:t>Technical</a:t>
            </a:r>
            <a:r>
              <a:rPr spc="-30" dirty="0"/>
              <a:t> </a:t>
            </a:r>
            <a:r>
              <a:rPr spc="105" dirty="0"/>
              <a:t>Details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6545" y="2951797"/>
            <a:ext cx="8589645" cy="1555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03200">
              <a:lnSpc>
                <a:spcPct val="100000"/>
              </a:lnSpc>
              <a:spcBef>
                <a:spcPts val="125"/>
              </a:spcBef>
            </a:pPr>
            <a:r>
              <a:rPr sz="2000" spc="15" dirty="0">
                <a:latin typeface="Times New Roman"/>
                <a:cs typeface="Times New Roman"/>
              </a:rPr>
              <a:t>4.The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elements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from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each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bucket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are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gathered.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 indent="638810">
              <a:lnSpc>
                <a:spcPct val="100000"/>
              </a:lnSpc>
            </a:pPr>
            <a:r>
              <a:rPr sz="2000" spc="-30" dirty="0">
                <a:latin typeface="Times New Roman"/>
                <a:cs typeface="Times New Roman"/>
              </a:rPr>
              <a:t>It </a:t>
            </a:r>
            <a:r>
              <a:rPr sz="2000" spc="-15" dirty="0">
                <a:latin typeface="Times New Roman"/>
                <a:cs typeface="Times New Roman"/>
              </a:rPr>
              <a:t>is </a:t>
            </a:r>
            <a:r>
              <a:rPr sz="2000" spc="35" dirty="0">
                <a:latin typeface="Times New Roman"/>
                <a:cs typeface="Times New Roman"/>
              </a:rPr>
              <a:t>done </a:t>
            </a:r>
            <a:r>
              <a:rPr sz="2000" spc="30" dirty="0">
                <a:latin typeface="Times New Roman"/>
                <a:cs typeface="Times New Roman"/>
              </a:rPr>
              <a:t>by </a:t>
            </a:r>
            <a:r>
              <a:rPr sz="2000" spc="10" dirty="0">
                <a:latin typeface="Times New Roman"/>
                <a:cs typeface="Times New Roman"/>
              </a:rPr>
              <a:t>iterating </a:t>
            </a:r>
            <a:r>
              <a:rPr sz="2000" spc="15" dirty="0">
                <a:latin typeface="Times New Roman"/>
                <a:cs typeface="Times New Roman"/>
              </a:rPr>
              <a:t>through </a:t>
            </a:r>
            <a:r>
              <a:rPr sz="2000" spc="30" dirty="0">
                <a:latin typeface="Times New Roman"/>
                <a:cs typeface="Times New Roman"/>
              </a:rPr>
              <a:t>the </a:t>
            </a:r>
            <a:r>
              <a:rPr sz="2000" spc="15" dirty="0">
                <a:latin typeface="Times New Roman"/>
                <a:cs typeface="Times New Roman"/>
              </a:rPr>
              <a:t>bucket </a:t>
            </a:r>
            <a:r>
              <a:rPr sz="2000" spc="20" dirty="0">
                <a:latin typeface="Times New Roman"/>
                <a:cs typeface="Times New Roman"/>
              </a:rPr>
              <a:t>and </a:t>
            </a:r>
            <a:r>
              <a:rPr sz="2000" spc="5" dirty="0">
                <a:latin typeface="Times New Roman"/>
                <a:cs typeface="Times New Roman"/>
              </a:rPr>
              <a:t>inserting </a:t>
            </a:r>
            <a:r>
              <a:rPr sz="2000" spc="10" dirty="0">
                <a:latin typeface="Times New Roman"/>
                <a:cs typeface="Times New Roman"/>
              </a:rPr>
              <a:t>an </a:t>
            </a:r>
            <a:r>
              <a:rPr sz="2000" dirty="0">
                <a:latin typeface="Times New Roman"/>
                <a:cs typeface="Times New Roman"/>
              </a:rPr>
              <a:t>individual </a:t>
            </a:r>
            <a:r>
              <a:rPr sz="2000" spc="10" dirty="0">
                <a:latin typeface="Times New Roman"/>
                <a:cs typeface="Times New Roman"/>
              </a:rPr>
              <a:t>element  </a:t>
            </a:r>
            <a:r>
              <a:rPr sz="2000" spc="15" dirty="0">
                <a:latin typeface="Times New Roman"/>
                <a:cs typeface="Times New Roman"/>
              </a:rPr>
              <a:t>into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30" dirty="0">
                <a:latin typeface="Times New Roman"/>
                <a:cs typeface="Times New Roman"/>
              </a:rPr>
              <a:t>the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original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array</a:t>
            </a:r>
            <a:r>
              <a:rPr sz="2000" spc="-10" dirty="0">
                <a:latin typeface="Times New Roman"/>
                <a:cs typeface="Times New Roman"/>
              </a:rPr>
              <a:t> in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each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cycle.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The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element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from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30" dirty="0">
                <a:latin typeface="Times New Roman"/>
                <a:cs typeface="Times New Roman"/>
              </a:rPr>
              <a:t>the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bucket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is </a:t>
            </a:r>
            <a:r>
              <a:rPr sz="2000" spc="5" dirty="0">
                <a:latin typeface="Times New Roman"/>
                <a:cs typeface="Times New Roman"/>
              </a:rPr>
              <a:t>erased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30" dirty="0">
                <a:latin typeface="Times New Roman"/>
                <a:cs typeface="Times New Roman"/>
              </a:rPr>
              <a:t>once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it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is  </a:t>
            </a:r>
            <a:r>
              <a:rPr sz="2000" spc="15" dirty="0">
                <a:latin typeface="Times New Roman"/>
                <a:cs typeface="Times New Roman"/>
              </a:rPr>
              <a:t>copied into </a:t>
            </a:r>
            <a:r>
              <a:rPr sz="2000" spc="30" dirty="0">
                <a:latin typeface="Times New Roman"/>
                <a:cs typeface="Times New Roman"/>
              </a:rPr>
              <a:t>the</a:t>
            </a:r>
            <a:r>
              <a:rPr sz="2000" spc="-3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original </a:t>
            </a:r>
            <a:r>
              <a:rPr sz="2000" spc="-25" dirty="0">
                <a:latin typeface="Times New Roman"/>
                <a:cs typeface="Times New Roman"/>
              </a:rPr>
              <a:t>array.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2875" y="142875"/>
            <a:ext cx="8867775" cy="6276975"/>
            <a:chOff x="142875" y="142875"/>
            <a:chExt cx="8867775" cy="6276975"/>
          </a:xfrm>
        </p:grpSpPr>
        <p:sp>
          <p:nvSpPr>
            <p:cNvPr id="5" name="object 5"/>
            <p:cNvSpPr/>
            <p:nvPr/>
          </p:nvSpPr>
          <p:spPr>
            <a:xfrm>
              <a:off x="157162" y="157162"/>
              <a:ext cx="8839200" cy="6248400"/>
            </a:xfrm>
            <a:custGeom>
              <a:avLst/>
              <a:gdLst/>
              <a:ahLst/>
              <a:cxnLst/>
              <a:rect l="l" t="t" r="r" b="b"/>
              <a:pathLst>
                <a:path w="8839200" h="6248400">
                  <a:moveTo>
                    <a:pt x="0" y="6248400"/>
                  </a:moveTo>
                  <a:lnTo>
                    <a:pt x="8839200" y="6248400"/>
                  </a:lnTo>
                  <a:lnTo>
                    <a:pt x="8839200" y="0"/>
                  </a:lnTo>
                  <a:lnTo>
                    <a:pt x="0" y="0"/>
                  </a:lnTo>
                  <a:lnTo>
                    <a:pt x="0" y="624840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3203" y="1901125"/>
              <a:ext cx="6280293" cy="6601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60375" y="1006157"/>
            <a:ext cx="7432675" cy="639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sz="2000" spc="-20" dirty="0">
                <a:latin typeface="Carlito"/>
                <a:cs typeface="Carlito"/>
              </a:rPr>
              <a:t>3.The </a:t>
            </a:r>
            <a:r>
              <a:rPr sz="2000" spc="-5" dirty="0">
                <a:latin typeface="Carlito"/>
                <a:cs typeface="Carlito"/>
              </a:rPr>
              <a:t>elements </a:t>
            </a:r>
            <a:r>
              <a:rPr sz="2000" dirty="0">
                <a:latin typeface="Carlito"/>
                <a:cs typeface="Carlito"/>
              </a:rPr>
              <a:t>of </a:t>
            </a:r>
            <a:r>
              <a:rPr sz="2000" spc="-5" dirty="0">
                <a:latin typeface="Carlito"/>
                <a:cs typeface="Carlito"/>
              </a:rPr>
              <a:t>each </a:t>
            </a:r>
            <a:r>
              <a:rPr sz="2000" spc="-25" dirty="0">
                <a:latin typeface="Carlito"/>
                <a:cs typeface="Carlito"/>
              </a:rPr>
              <a:t>bucket </a:t>
            </a:r>
            <a:r>
              <a:rPr sz="2000" dirty="0">
                <a:latin typeface="Carlito"/>
                <a:cs typeface="Carlito"/>
              </a:rPr>
              <a:t>are sorted </a:t>
            </a:r>
            <a:r>
              <a:rPr sz="2000" spc="5" dirty="0">
                <a:latin typeface="Carlito"/>
                <a:cs typeface="Carlito"/>
              </a:rPr>
              <a:t>using any </a:t>
            </a:r>
            <a:r>
              <a:rPr sz="2000" dirty="0">
                <a:latin typeface="Carlito"/>
                <a:cs typeface="Carlito"/>
              </a:rPr>
              <a:t>of </a:t>
            </a:r>
            <a:r>
              <a:rPr sz="2000" spc="5" dirty="0">
                <a:latin typeface="Carlito"/>
                <a:cs typeface="Carlito"/>
              </a:rPr>
              <a:t>the </a:t>
            </a:r>
            <a:r>
              <a:rPr sz="2000" spc="10" dirty="0">
                <a:latin typeface="Carlito"/>
                <a:cs typeface="Carlito"/>
              </a:rPr>
              <a:t>stable</a:t>
            </a:r>
            <a:r>
              <a:rPr sz="2000" spc="-24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sorting  </a:t>
            </a:r>
            <a:r>
              <a:rPr sz="2000" spc="5" dirty="0">
                <a:latin typeface="Carlito"/>
                <a:cs typeface="Carlito"/>
              </a:rPr>
              <a:t>algorithms. </a:t>
            </a:r>
            <a:r>
              <a:rPr sz="2000" spc="-10" dirty="0">
                <a:latin typeface="Carlito"/>
                <a:cs typeface="Carlito"/>
              </a:rPr>
              <a:t>Here, </a:t>
            </a:r>
            <a:r>
              <a:rPr sz="2000" dirty="0">
                <a:latin typeface="Carlito"/>
                <a:cs typeface="Carlito"/>
              </a:rPr>
              <a:t>we </a:t>
            </a:r>
            <a:r>
              <a:rPr sz="2000" spc="5" dirty="0">
                <a:latin typeface="Carlito"/>
                <a:cs typeface="Carlito"/>
              </a:rPr>
              <a:t>have used </a:t>
            </a:r>
            <a:r>
              <a:rPr sz="2000" spc="-5" dirty="0">
                <a:latin typeface="Carlito"/>
                <a:cs typeface="Carlito"/>
              </a:rPr>
              <a:t>quicksort (inbuilt</a:t>
            </a:r>
            <a:r>
              <a:rPr sz="2000" spc="-13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function).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419100"/>
            <a:ext cx="9144000" cy="5829300"/>
            <a:chOff x="0" y="419100"/>
            <a:chExt cx="9144000" cy="5829300"/>
          </a:xfrm>
        </p:grpSpPr>
        <p:sp>
          <p:nvSpPr>
            <p:cNvPr id="9" name="object 9"/>
            <p:cNvSpPr/>
            <p:nvPr/>
          </p:nvSpPr>
          <p:spPr>
            <a:xfrm>
              <a:off x="685799" y="4495800"/>
              <a:ext cx="7543800" cy="1752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419100"/>
              <a:ext cx="9143999" cy="56959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2</a:t>
            </a:r>
            <a:r>
              <a:rPr spc="-15" dirty="0"/>
              <a:t>/</a:t>
            </a:r>
            <a:r>
              <a:rPr spc="-10" dirty="0"/>
              <a:t>4</a:t>
            </a:r>
            <a:r>
              <a:rPr spc="-15" dirty="0"/>
              <a:t>/</a:t>
            </a:r>
            <a:r>
              <a:rPr spc="-10" dirty="0"/>
              <a:t>202</a:t>
            </a:r>
            <a:r>
              <a:rPr dirty="0"/>
              <a:t>0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5" dirty="0"/>
              <a:t>JEPPIAAR </a:t>
            </a:r>
            <a:r>
              <a:rPr spc="-10" dirty="0"/>
              <a:t>INSTITUTE </a:t>
            </a:r>
            <a:r>
              <a:rPr spc="10" dirty="0"/>
              <a:t>OF</a:t>
            </a:r>
            <a:r>
              <a:rPr spc="-140" dirty="0"/>
              <a:t> </a:t>
            </a:r>
            <a:r>
              <a:rPr spc="5" dirty="0"/>
              <a:t>TECHNOLOGY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1975" y="372681"/>
            <a:ext cx="24199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0" dirty="0"/>
              <a:t>Technical</a:t>
            </a:r>
            <a:r>
              <a:rPr spc="-30" dirty="0"/>
              <a:t> </a:t>
            </a:r>
            <a:r>
              <a:rPr spc="105" dirty="0"/>
              <a:t>Details</a:t>
            </a:r>
          </a:p>
        </p:txBody>
      </p:sp>
      <p:sp>
        <p:nvSpPr>
          <p:cNvPr id="3" name="object 3"/>
          <p:cNvSpPr/>
          <p:nvPr/>
        </p:nvSpPr>
        <p:spPr>
          <a:xfrm>
            <a:off x="157162" y="157162"/>
            <a:ext cx="8839200" cy="6248400"/>
          </a:xfrm>
          <a:custGeom>
            <a:avLst/>
            <a:gdLst/>
            <a:ahLst/>
            <a:cxnLst/>
            <a:rect l="l" t="t" r="r" b="b"/>
            <a:pathLst>
              <a:path w="8839200" h="6248400">
                <a:moveTo>
                  <a:pt x="0" y="6248400"/>
                </a:moveTo>
                <a:lnTo>
                  <a:pt x="8839200" y="6248400"/>
                </a:lnTo>
                <a:lnTo>
                  <a:pt x="8839200" y="0"/>
                </a:lnTo>
                <a:lnTo>
                  <a:pt x="0" y="0"/>
                </a:lnTo>
                <a:lnTo>
                  <a:pt x="0" y="624840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4092" y="1082357"/>
            <a:ext cx="28867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Carlito"/>
                <a:cs typeface="Carlito"/>
              </a:rPr>
              <a:t>Bucket </a:t>
            </a:r>
            <a:r>
              <a:rPr sz="2400" b="1" spc="-15" dirty="0">
                <a:latin typeface="Carlito"/>
                <a:cs typeface="Carlito"/>
              </a:rPr>
              <a:t>Sort</a:t>
            </a:r>
            <a:r>
              <a:rPr sz="2400" b="1" spc="55" dirty="0">
                <a:latin typeface="Carlito"/>
                <a:cs typeface="Carlito"/>
              </a:rPr>
              <a:t> </a:t>
            </a:r>
            <a:r>
              <a:rPr sz="2400" b="1" spc="-10" dirty="0">
                <a:latin typeface="Carlito"/>
                <a:cs typeface="Carlito"/>
              </a:rPr>
              <a:t>Algorithm: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447675"/>
            <a:ext cx="9144000" cy="5753100"/>
            <a:chOff x="0" y="447675"/>
            <a:chExt cx="9144000" cy="5753100"/>
          </a:xfrm>
        </p:grpSpPr>
        <p:sp>
          <p:nvSpPr>
            <p:cNvPr id="6" name="object 6"/>
            <p:cNvSpPr/>
            <p:nvPr/>
          </p:nvSpPr>
          <p:spPr>
            <a:xfrm>
              <a:off x="990600" y="1905000"/>
              <a:ext cx="7038975" cy="3429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447675"/>
              <a:ext cx="9143999" cy="57531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2</a:t>
            </a:r>
            <a:r>
              <a:rPr spc="-15" dirty="0"/>
              <a:t>/</a:t>
            </a:r>
            <a:r>
              <a:rPr spc="-10" dirty="0"/>
              <a:t>4</a:t>
            </a:r>
            <a:r>
              <a:rPr spc="-15" dirty="0"/>
              <a:t>/</a:t>
            </a:r>
            <a:r>
              <a:rPr spc="-10" dirty="0"/>
              <a:t>202</a:t>
            </a:r>
            <a:r>
              <a:rPr dirty="0"/>
              <a:t>0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5" dirty="0"/>
              <a:t>JEPPIAAR </a:t>
            </a:r>
            <a:r>
              <a:rPr spc="-10" dirty="0"/>
              <a:t>INSTITUTE </a:t>
            </a:r>
            <a:r>
              <a:rPr spc="10" dirty="0"/>
              <a:t>OF</a:t>
            </a:r>
            <a:r>
              <a:rPr spc="-140" dirty="0"/>
              <a:t> </a:t>
            </a:r>
            <a:r>
              <a:rPr spc="5" dirty="0"/>
              <a:t>TECHNOLOGY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01975" y="372681"/>
            <a:ext cx="24199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40" dirty="0">
                <a:latin typeface="Times New Roman"/>
                <a:cs typeface="Times New Roman"/>
              </a:rPr>
              <a:t>Technical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105" dirty="0">
                <a:latin typeface="Times New Roman"/>
                <a:cs typeface="Times New Roman"/>
              </a:rPr>
              <a:t>Details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7162" y="157162"/>
            <a:ext cx="8839200" cy="6248400"/>
          </a:xfrm>
          <a:custGeom>
            <a:avLst/>
            <a:gdLst/>
            <a:ahLst/>
            <a:cxnLst/>
            <a:rect l="l" t="t" r="r" b="b"/>
            <a:pathLst>
              <a:path w="8839200" h="6248400">
                <a:moveTo>
                  <a:pt x="0" y="6248400"/>
                </a:moveTo>
                <a:lnTo>
                  <a:pt x="8839200" y="6248400"/>
                </a:lnTo>
                <a:lnTo>
                  <a:pt x="8839200" y="0"/>
                </a:lnTo>
                <a:lnTo>
                  <a:pt x="0" y="0"/>
                </a:lnTo>
                <a:lnTo>
                  <a:pt x="0" y="624840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0375" y="853503"/>
            <a:ext cx="32086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rlito"/>
                <a:cs typeface="Carlito"/>
              </a:rPr>
              <a:t>Python, </a:t>
            </a:r>
            <a:r>
              <a:rPr sz="1800" b="1" spc="-10" dirty="0">
                <a:latin typeface="Carlito"/>
                <a:cs typeface="Carlito"/>
              </a:rPr>
              <a:t>Java </a:t>
            </a:r>
            <a:r>
              <a:rPr sz="1800" b="1" dirty="0">
                <a:latin typeface="Carlito"/>
                <a:cs typeface="Carlito"/>
              </a:rPr>
              <a:t>and C/C++</a:t>
            </a:r>
            <a:r>
              <a:rPr sz="1800" b="1" spc="-80" dirty="0">
                <a:latin typeface="Carlito"/>
                <a:cs typeface="Carlito"/>
              </a:rPr>
              <a:t> </a:t>
            </a:r>
            <a:r>
              <a:rPr sz="1800" b="1" spc="5" dirty="0">
                <a:latin typeface="Carlito"/>
                <a:cs typeface="Carlito"/>
              </a:rPr>
              <a:t>Examples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276225"/>
            <a:ext cx="9144000" cy="6076950"/>
            <a:chOff x="0" y="276225"/>
            <a:chExt cx="9144000" cy="6076950"/>
          </a:xfrm>
        </p:grpSpPr>
        <p:sp>
          <p:nvSpPr>
            <p:cNvPr id="6" name="object 6"/>
            <p:cNvSpPr/>
            <p:nvPr/>
          </p:nvSpPr>
          <p:spPr>
            <a:xfrm>
              <a:off x="914400" y="1200150"/>
              <a:ext cx="7696200" cy="51244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76225"/>
              <a:ext cx="9143999" cy="60769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2</a:t>
            </a:r>
            <a:r>
              <a:rPr spc="-15" dirty="0"/>
              <a:t>/</a:t>
            </a:r>
            <a:r>
              <a:rPr spc="-10" dirty="0"/>
              <a:t>4</a:t>
            </a:r>
            <a:r>
              <a:rPr spc="-15" dirty="0"/>
              <a:t>/</a:t>
            </a:r>
            <a:r>
              <a:rPr spc="-10" dirty="0"/>
              <a:t>202</a:t>
            </a:r>
            <a:r>
              <a:rPr dirty="0"/>
              <a:t>0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5" dirty="0"/>
              <a:t>JEPPIAAR </a:t>
            </a:r>
            <a:r>
              <a:rPr spc="-10" dirty="0"/>
              <a:t>INSTITUTE </a:t>
            </a:r>
            <a:r>
              <a:rPr spc="10" dirty="0"/>
              <a:t>OF</a:t>
            </a:r>
            <a:r>
              <a:rPr spc="-140" dirty="0"/>
              <a:t> </a:t>
            </a:r>
            <a:r>
              <a:rPr spc="5" dirty="0"/>
              <a:t>TECHNOLOGY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1975" y="372681"/>
            <a:ext cx="24199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0" dirty="0"/>
              <a:t>Technical</a:t>
            </a:r>
            <a:r>
              <a:rPr spc="-30" dirty="0"/>
              <a:t> </a:t>
            </a:r>
            <a:r>
              <a:rPr spc="105" dirty="0"/>
              <a:t>Details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2875" y="142875"/>
            <a:ext cx="8867775" cy="6276975"/>
            <a:chOff x="142875" y="142875"/>
            <a:chExt cx="8867775" cy="6276975"/>
          </a:xfrm>
        </p:grpSpPr>
        <p:sp>
          <p:nvSpPr>
            <p:cNvPr id="4" name="object 4"/>
            <p:cNvSpPr/>
            <p:nvPr/>
          </p:nvSpPr>
          <p:spPr>
            <a:xfrm>
              <a:off x="157162" y="157162"/>
              <a:ext cx="8839200" cy="6248400"/>
            </a:xfrm>
            <a:custGeom>
              <a:avLst/>
              <a:gdLst/>
              <a:ahLst/>
              <a:cxnLst/>
              <a:rect l="l" t="t" r="r" b="b"/>
              <a:pathLst>
                <a:path w="8839200" h="6248400">
                  <a:moveTo>
                    <a:pt x="0" y="6248400"/>
                  </a:moveTo>
                  <a:lnTo>
                    <a:pt x="8839200" y="6248400"/>
                  </a:lnTo>
                  <a:lnTo>
                    <a:pt x="8839200" y="0"/>
                  </a:lnTo>
                  <a:lnTo>
                    <a:pt x="0" y="0"/>
                  </a:lnTo>
                  <a:lnTo>
                    <a:pt x="0" y="624840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1000" y="1371600"/>
              <a:ext cx="8458200" cy="4495800"/>
            </a:xfrm>
            <a:custGeom>
              <a:avLst/>
              <a:gdLst/>
              <a:ahLst/>
              <a:cxnLst/>
              <a:rect l="l" t="t" r="r" b="b"/>
              <a:pathLst>
                <a:path w="8458200" h="4495800">
                  <a:moveTo>
                    <a:pt x="8458200" y="0"/>
                  </a:moveTo>
                  <a:lnTo>
                    <a:pt x="0" y="0"/>
                  </a:lnTo>
                  <a:lnTo>
                    <a:pt x="0" y="4495800"/>
                  </a:lnTo>
                  <a:lnTo>
                    <a:pt x="8458200" y="4495800"/>
                  </a:lnTo>
                  <a:lnTo>
                    <a:pt x="8458200" y="0"/>
                  </a:lnTo>
                  <a:close/>
                </a:path>
              </a:pathLst>
            </a:custGeom>
            <a:solidFill>
              <a:srgbClr val="EEE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05117" y="1373187"/>
            <a:ext cx="8378190" cy="3834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6200">
              <a:lnSpc>
                <a:spcPts val="2390"/>
              </a:lnSpc>
              <a:spcBef>
                <a:spcPts val="125"/>
              </a:spcBef>
            </a:pPr>
            <a:r>
              <a:rPr sz="2000" b="1" spc="35" dirty="0">
                <a:solidFill>
                  <a:srgbClr val="24282F"/>
                </a:solidFill>
                <a:latin typeface="Trebuchet MS"/>
                <a:cs typeface="Trebuchet MS"/>
              </a:rPr>
              <a:t>Complexity</a:t>
            </a:r>
            <a:endParaRPr sz="2000">
              <a:latin typeface="Trebuchet MS"/>
              <a:cs typeface="Trebuchet MS"/>
            </a:endParaRPr>
          </a:p>
          <a:p>
            <a:pPr marL="171450" indent="-95885">
              <a:lnSpc>
                <a:spcPts val="2150"/>
              </a:lnSpc>
              <a:buSzPct val="94444"/>
              <a:buFont typeface="Arial Black"/>
              <a:buChar char="•"/>
              <a:tabLst>
                <a:tab pos="172085" algn="l"/>
              </a:tabLst>
            </a:pPr>
            <a:r>
              <a:rPr sz="1800" b="1" spc="45" dirty="0">
                <a:solidFill>
                  <a:srgbClr val="545454"/>
                </a:solidFill>
                <a:latin typeface="Trebuchet MS"/>
                <a:cs typeface="Trebuchet MS"/>
              </a:rPr>
              <a:t>Worst </a:t>
            </a:r>
            <a:r>
              <a:rPr sz="1800" b="1" spc="5" dirty="0">
                <a:solidFill>
                  <a:srgbClr val="545454"/>
                </a:solidFill>
                <a:latin typeface="Trebuchet MS"/>
                <a:cs typeface="Trebuchet MS"/>
              </a:rPr>
              <a:t>Case </a:t>
            </a:r>
            <a:r>
              <a:rPr sz="1800" b="1" spc="-5" dirty="0">
                <a:solidFill>
                  <a:srgbClr val="545454"/>
                </a:solidFill>
                <a:latin typeface="Trebuchet MS"/>
                <a:cs typeface="Trebuchet MS"/>
              </a:rPr>
              <a:t>Complexity:</a:t>
            </a:r>
            <a:r>
              <a:rPr sz="1800" b="1" spc="-290" dirty="0">
                <a:solidFill>
                  <a:srgbClr val="545454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4282F"/>
                </a:solidFill>
                <a:latin typeface="Carlito"/>
                <a:cs typeface="Carlito"/>
              </a:rPr>
              <a:t>O(n</a:t>
            </a:r>
            <a:r>
              <a:rPr sz="1800" baseline="23148" dirty="0">
                <a:solidFill>
                  <a:srgbClr val="24282F"/>
                </a:solidFill>
                <a:latin typeface="Carlito"/>
                <a:cs typeface="Carlito"/>
              </a:rPr>
              <a:t>2</a:t>
            </a:r>
            <a:r>
              <a:rPr sz="1800" dirty="0">
                <a:solidFill>
                  <a:srgbClr val="24282F"/>
                </a:solidFill>
                <a:latin typeface="Carlito"/>
                <a:cs typeface="Carlito"/>
              </a:rPr>
              <a:t>)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Carlito"/>
              <a:cs typeface="Carlito"/>
            </a:endParaRPr>
          </a:p>
          <a:p>
            <a:pPr marL="76200" marR="4318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24282F"/>
                </a:solidFill>
                <a:latin typeface="Carlito"/>
                <a:cs typeface="Carlito"/>
              </a:rPr>
              <a:t>When </a:t>
            </a:r>
            <a:r>
              <a:rPr sz="2000" spc="-5" dirty="0">
                <a:solidFill>
                  <a:srgbClr val="24282F"/>
                </a:solidFill>
                <a:latin typeface="Carlito"/>
                <a:cs typeface="Carlito"/>
              </a:rPr>
              <a:t>there </a:t>
            </a:r>
            <a:r>
              <a:rPr sz="2000" dirty="0">
                <a:solidFill>
                  <a:srgbClr val="24282F"/>
                </a:solidFill>
                <a:latin typeface="Carlito"/>
                <a:cs typeface="Carlito"/>
              </a:rPr>
              <a:t>are </a:t>
            </a:r>
            <a:r>
              <a:rPr sz="2000" spc="-5" dirty="0">
                <a:solidFill>
                  <a:srgbClr val="24282F"/>
                </a:solidFill>
                <a:latin typeface="Carlito"/>
                <a:cs typeface="Carlito"/>
              </a:rPr>
              <a:t>elements </a:t>
            </a:r>
            <a:r>
              <a:rPr sz="2000" dirty="0">
                <a:solidFill>
                  <a:srgbClr val="24282F"/>
                </a:solidFill>
                <a:latin typeface="Carlito"/>
                <a:cs typeface="Carlito"/>
              </a:rPr>
              <a:t>of close </a:t>
            </a:r>
            <a:r>
              <a:rPr sz="2000" spc="-10" dirty="0">
                <a:solidFill>
                  <a:srgbClr val="24282F"/>
                </a:solidFill>
                <a:latin typeface="Carlito"/>
                <a:cs typeface="Carlito"/>
              </a:rPr>
              <a:t>range </a:t>
            </a:r>
            <a:r>
              <a:rPr sz="2000" dirty="0">
                <a:solidFill>
                  <a:srgbClr val="24282F"/>
                </a:solidFill>
                <a:latin typeface="Carlito"/>
                <a:cs typeface="Carlito"/>
              </a:rPr>
              <a:t>in </a:t>
            </a:r>
            <a:r>
              <a:rPr sz="2000" spc="5" dirty="0">
                <a:solidFill>
                  <a:srgbClr val="24282F"/>
                </a:solidFill>
                <a:latin typeface="Carlito"/>
                <a:cs typeface="Carlito"/>
              </a:rPr>
              <a:t>the </a:t>
            </a:r>
            <a:r>
              <a:rPr sz="2000" spc="-40" dirty="0">
                <a:solidFill>
                  <a:srgbClr val="24282F"/>
                </a:solidFill>
                <a:latin typeface="Carlito"/>
                <a:cs typeface="Carlito"/>
              </a:rPr>
              <a:t>array, </a:t>
            </a:r>
            <a:r>
              <a:rPr sz="2000" spc="-5" dirty="0">
                <a:solidFill>
                  <a:srgbClr val="24282F"/>
                </a:solidFill>
                <a:latin typeface="Carlito"/>
                <a:cs typeface="Carlito"/>
              </a:rPr>
              <a:t>they </a:t>
            </a:r>
            <a:r>
              <a:rPr sz="2000" dirty="0">
                <a:solidFill>
                  <a:srgbClr val="24282F"/>
                </a:solidFill>
                <a:latin typeface="Carlito"/>
                <a:cs typeface="Carlito"/>
              </a:rPr>
              <a:t>are </a:t>
            </a:r>
            <a:r>
              <a:rPr sz="2000" spc="-25" dirty="0">
                <a:solidFill>
                  <a:srgbClr val="24282F"/>
                </a:solidFill>
                <a:latin typeface="Carlito"/>
                <a:cs typeface="Carlito"/>
              </a:rPr>
              <a:t>likely </a:t>
            </a:r>
            <a:r>
              <a:rPr sz="2000" spc="10" dirty="0">
                <a:solidFill>
                  <a:srgbClr val="24282F"/>
                </a:solidFill>
                <a:latin typeface="Carlito"/>
                <a:cs typeface="Carlito"/>
              </a:rPr>
              <a:t>to </a:t>
            </a:r>
            <a:r>
              <a:rPr sz="2000" spc="5" dirty="0">
                <a:solidFill>
                  <a:srgbClr val="24282F"/>
                </a:solidFill>
                <a:latin typeface="Carlito"/>
                <a:cs typeface="Carlito"/>
              </a:rPr>
              <a:t>be </a:t>
            </a:r>
            <a:r>
              <a:rPr sz="2000" spc="-5" dirty="0">
                <a:solidFill>
                  <a:srgbClr val="24282F"/>
                </a:solidFill>
                <a:latin typeface="Carlito"/>
                <a:cs typeface="Carlito"/>
              </a:rPr>
              <a:t>placed  </a:t>
            </a:r>
            <a:r>
              <a:rPr sz="2000" dirty="0">
                <a:solidFill>
                  <a:srgbClr val="24282F"/>
                </a:solidFill>
                <a:latin typeface="Carlito"/>
                <a:cs typeface="Carlito"/>
              </a:rPr>
              <a:t>in </a:t>
            </a:r>
            <a:r>
              <a:rPr sz="2000" spc="5" dirty="0">
                <a:solidFill>
                  <a:srgbClr val="24282F"/>
                </a:solidFill>
                <a:latin typeface="Carlito"/>
                <a:cs typeface="Carlito"/>
              </a:rPr>
              <a:t>the </a:t>
            </a:r>
            <a:r>
              <a:rPr sz="2000" spc="25" dirty="0">
                <a:solidFill>
                  <a:srgbClr val="24282F"/>
                </a:solidFill>
                <a:latin typeface="Carlito"/>
                <a:cs typeface="Carlito"/>
              </a:rPr>
              <a:t>same </a:t>
            </a:r>
            <a:r>
              <a:rPr sz="2000" spc="-20" dirty="0">
                <a:solidFill>
                  <a:srgbClr val="24282F"/>
                </a:solidFill>
                <a:latin typeface="Carlito"/>
                <a:cs typeface="Carlito"/>
              </a:rPr>
              <a:t>bucket. </a:t>
            </a:r>
            <a:r>
              <a:rPr sz="2000" spc="-5" dirty="0">
                <a:solidFill>
                  <a:srgbClr val="24282F"/>
                </a:solidFill>
                <a:latin typeface="Carlito"/>
                <a:cs typeface="Carlito"/>
              </a:rPr>
              <a:t>This </a:t>
            </a:r>
            <a:r>
              <a:rPr sz="2000" spc="25" dirty="0">
                <a:solidFill>
                  <a:srgbClr val="24282F"/>
                </a:solidFill>
                <a:latin typeface="Carlito"/>
                <a:cs typeface="Carlito"/>
              </a:rPr>
              <a:t>may </a:t>
            </a:r>
            <a:r>
              <a:rPr sz="2000" spc="-5" dirty="0">
                <a:solidFill>
                  <a:srgbClr val="24282F"/>
                </a:solidFill>
                <a:latin typeface="Carlito"/>
                <a:cs typeface="Carlito"/>
              </a:rPr>
              <a:t>result </a:t>
            </a:r>
            <a:r>
              <a:rPr sz="2000" dirty="0">
                <a:solidFill>
                  <a:srgbClr val="24282F"/>
                </a:solidFill>
                <a:latin typeface="Carlito"/>
                <a:cs typeface="Carlito"/>
              </a:rPr>
              <a:t>in </a:t>
            </a:r>
            <a:r>
              <a:rPr sz="2000" spc="25" dirty="0">
                <a:solidFill>
                  <a:srgbClr val="24282F"/>
                </a:solidFill>
                <a:latin typeface="Carlito"/>
                <a:cs typeface="Carlito"/>
              </a:rPr>
              <a:t>some </a:t>
            </a:r>
            <a:r>
              <a:rPr sz="2000" spc="-20" dirty="0">
                <a:solidFill>
                  <a:srgbClr val="24282F"/>
                </a:solidFill>
                <a:latin typeface="Carlito"/>
                <a:cs typeface="Carlito"/>
              </a:rPr>
              <a:t>buckets </a:t>
            </a:r>
            <a:r>
              <a:rPr sz="2000" dirty="0">
                <a:solidFill>
                  <a:srgbClr val="24282F"/>
                </a:solidFill>
                <a:latin typeface="Carlito"/>
                <a:cs typeface="Carlito"/>
              </a:rPr>
              <a:t>having </a:t>
            </a:r>
            <a:r>
              <a:rPr sz="2000" spc="5" dirty="0">
                <a:solidFill>
                  <a:srgbClr val="24282F"/>
                </a:solidFill>
                <a:latin typeface="Carlito"/>
                <a:cs typeface="Carlito"/>
              </a:rPr>
              <a:t>more number </a:t>
            </a:r>
            <a:r>
              <a:rPr sz="2000" dirty="0">
                <a:solidFill>
                  <a:srgbClr val="24282F"/>
                </a:solidFill>
                <a:latin typeface="Carlito"/>
                <a:cs typeface="Carlito"/>
              </a:rPr>
              <a:t>of  </a:t>
            </a:r>
            <a:r>
              <a:rPr sz="2000" spc="-5" dirty="0">
                <a:solidFill>
                  <a:srgbClr val="24282F"/>
                </a:solidFill>
                <a:latin typeface="Carlito"/>
                <a:cs typeface="Carlito"/>
              </a:rPr>
              <a:t>elements </a:t>
            </a:r>
            <a:r>
              <a:rPr sz="2000" spc="5" dirty="0">
                <a:solidFill>
                  <a:srgbClr val="24282F"/>
                </a:solidFill>
                <a:latin typeface="Carlito"/>
                <a:cs typeface="Carlito"/>
              </a:rPr>
              <a:t>than</a:t>
            </a:r>
            <a:r>
              <a:rPr sz="2000" spc="10" dirty="0">
                <a:solidFill>
                  <a:srgbClr val="24282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24282F"/>
                </a:solidFill>
                <a:latin typeface="Carlito"/>
                <a:cs typeface="Carlito"/>
              </a:rPr>
              <a:t>others.</a:t>
            </a:r>
            <a:endParaRPr sz="2000">
              <a:latin typeface="Carlito"/>
              <a:cs typeface="Carlito"/>
            </a:endParaRPr>
          </a:p>
          <a:p>
            <a:pPr marL="76200">
              <a:lnSpc>
                <a:spcPct val="100000"/>
              </a:lnSpc>
              <a:spcBef>
                <a:spcPts val="1435"/>
              </a:spcBef>
            </a:pPr>
            <a:r>
              <a:rPr sz="2000" spc="10" dirty="0">
                <a:solidFill>
                  <a:srgbClr val="24282F"/>
                </a:solidFill>
                <a:latin typeface="Carlito"/>
                <a:cs typeface="Carlito"/>
              </a:rPr>
              <a:t>It </a:t>
            </a:r>
            <a:r>
              <a:rPr sz="2000" spc="-10" dirty="0">
                <a:solidFill>
                  <a:srgbClr val="24282F"/>
                </a:solidFill>
                <a:latin typeface="Carlito"/>
                <a:cs typeface="Carlito"/>
              </a:rPr>
              <a:t>makes </a:t>
            </a:r>
            <a:r>
              <a:rPr sz="2000" spc="5" dirty="0">
                <a:solidFill>
                  <a:srgbClr val="24282F"/>
                </a:solidFill>
                <a:latin typeface="Carlito"/>
                <a:cs typeface="Carlito"/>
              </a:rPr>
              <a:t>the </a:t>
            </a:r>
            <a:r>
              <a:rPr sz="2000" dirty="0">
                <a:solidFill>
                  <a:srgbClr val="24282F"/>
                </a:solidFill>
                <a:latin typeface="Carlito"/>
                <a:cs typeface="Carlito"/>
              </a:rPr>
              <a:t>complexity </a:t>
            </a:r>
            <a:r>
              <a:rPr sz="2000" spc="-5" dirty="0">
                <a:solidFill>
                  <a:srgbClr val="24282F"/>
                </a:solidFill>
                <a:latin typeface="Carlito"/>
                <a:cs typeface="Carlito"/>
              </a:rPr>
              <a:t>depend </a:t>
            </a:r>
            <a:r>
              <a:rPr sz="2000" dirty="0">
                <a:solidFill>
                  <a:srgbClr val="24282F"/>
                </a:solidFill>
                <a:latin typeface="Carlito"/>
                <a:cs typeface="Carlito"/>
              </a:rPr>
              <a:t>on </a:t>
            </a:r>
            <a:r>
              <a:rPr sz="2000" spc="5" dirty="0">
                <a:solidFill>
                  <a:srgbClr val="24282F"/>
                </a:solidFill>
                <a:latin typeface="Carlito"/>
                <a:cs typeface="Carlito"/>
              </a:rPr>
              <a:t>the </a:t>
            </a:r>
            <a:r>
              <a:rPr sz="2000" dirty="0">
                <a:solidFill>
                  <a:srgbClr val="24282F"/>
                </a:solidFill>
                <a:latin typeface="Carlito"/>
                <a:cs typeface="Carlito"/>
              </a:rPr>
              <a:t>sorting algorithm </a:t>
            </a:r>
            <a:r>
              <a:rPr sz="2000" spc="5" dirty="0">
                <a:solidFill>
                  <a:srgbClr val="24282F"/>
                </a:solidFill>
                <a:latin typeface="Carlito"/>
                <a:cs typeface="Carlito"/>
              </a:rPr>
              <a:t>used </a:t>
            </a:r>
            <a:r>
              <a:rPr sz="2000" spc="10" dirty="0">
                <a:solidFill>
                  <a:srgbClr val="24282F"/>
                </a:solidFill>
                <a:latin typeface="Carlito"/>
                <a:cs typeface="Carlito"/>
              </a:rPr>
              <a:t>to </a:t>
            </a:r>
            <a:r>
              <a:rPr sz="2000" spc="5" dirty="0">
                <a:solidFill>
                  <a:srgbClr val="24282F"/>
                </a:solidFill>
                <a:latin typeface="Carlito"/>
                <a:cs typeface="Carlito"/>
              </a:rPr>
              <a:t>sort</a:t>
            </a:r>
            <a:r>
              <a:rPr sz="2000" spc="-254" dirty="0">
                <a:solidFill>
                  <a:srgbClr val="24282F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24282F"/>
                </a:solidFill>
                <a:latin typeface="Carlito"/>
                <a:cs typeface="Carlito"/>
              </a:rPr>
              <a:t>the</a:t>
            </a:r>
            <a:endParaRPr sz="2000">
              <a:latin typeface="Carlito"/>
              <a:cs typeface="Carlito"/>
            </a:endParaRPr>
          </a:p>
          <a:p>
            <a:pPr marL="76200">
              <a:lnSpc>
                <a:spcPct val="100000"/>
              </a:lnSpc>
            </a:pPr>
            <a:r>
              <a:rPr sz="2000" spc="-5" dirty="0">
                <a:solidFill>
                  <a:srgbClr val="24282F"/>
                </a:solidFill>
                <a:latin typeface="Carlito"/>
                <a:cs typeface="Carlito"/>
              </a:rPr>
              <a:t>elements </a:t>
            </a:r>
            <a:r>
              <a:rPr sz="2000" dirty="0">
                <a:solidFill>
                  <a:srgbClr val="24282F"/>
                </a:solidFill>
                <a:latin typeface="Carlito"/>
                <a:cs typeface="Carlito"/>
              </a:rPr>
              <a:t>of </a:t>
            </a:r>
            <a:r>
              <a:rPr sz="2000" spc="5" dirty="0">
                <a:solidFill>
                  <a:srgbClr val="24282F"/>
                </a:solidFill>
                <a:latin typeface="Carlito"/>
                <a:cs typeface="Carlito"/>
              </a:rPr>
              <a:t>the</a:t>
            </a:r>
            <a:r>
              <a:rPr sz="2000" spc="-30" dirty="0">
                <a:solidFill>
                  <a:srgbClr val="24282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24282F"/>
                </a:solidFill>
                <a:latin typeface="Carlito"/>
                <a:cs typeface="Carlito"/>
              </a:rPr>
              <a:t>bucket.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Carlito"/>
              <a:cs typeface="Carlito"/>
            </a:endParaRPr>
          </a:p>
          <a:p>
            <a:pPr marL="76200" marR="127635">
              <a:lnSpc>
                <a:spcPct val="100000"/>
              </a:lnSpc>
            </a:pPr>
            <a:r>
              <a:rPr sz="2000" dirty="0">
                <a:solidFill>
                  <a:srgbClr val="24282F"/>
                </a:solidFill>
                <a:latin typeface="Carlito"/>
                <a:cs typeface="Carlito"/>
              </a:rPr>
              <a:t>The copmlexity </a:t>
            </a:r>
            <a:r>
              <a:rPr sz="2000" spc="-5" dirty="0">
                <a:solidFill>
                  <a:srgbClr val="24282F"/>
                </a:solidFill>
                <a:latin typeface="Carlito"/>
                <a:cs typeface="Carlito"/>
              </a:rPr>
              <a:t>becomes </a:t>
            </a:r>
            <a:r>
              <a:rPr sz="2000" spc="-10" dirty="0">
                <a:solidFill>
                  <a:srgbClr val="24282F"/>
                </a:solidFill>
                <a:latin typeface="Carlito"/>
                <a:cs typeface="Carlito"/>
              </a:rPr>
              <a:t>even </a:t>
            </a:r>
            <a:r>
              <a:rPr sz="2000" dirty="0">
                <a:solidFill>
                  <a:srgbClr val="24282F"/>
                </a:solidFill>
                <a:latin typeface="Carlito"/>
                <a:cs typeface="Carlito"/>
              </a:rPr>
              <a:t>worse </a:t>
            </a:r>
            <a:r>
              <a:rPr sz="2000" spc="-5" dirty="0">
                <a:solidFill>
                  <a:srgbClr val="24282F"/>
                </a:solidFill>
                <a:latin typeface="Carlito"/>
                <a:cs typeface="Carlito"/>
              </a:rPr>
              <a:t>when </a:t>
            </a:r>
            <a:r>
              <a:rPr sz="2000" spc="5" dirty="0">
                <a:solidFill>
                  <a:srgbClr val="24282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24282F"/>
                </a:solidFill>
                <a:latin typeface="Carlito"/>
                <a:cs typeface="Carlito"/>
              </a:rPr>
              <a:t>elements </a:t>
            </a:r>
            <a:r>
              <a:rPr sz="2000" dirty="0">
                <a:solidFill>
                  <a:srgbClr val="24282F"/>
                </a:solidFill>
                <a:latin typeface="Carlito"/>
                <a:cs typeface="Carlito"/>
              </a:rPr>
              <a:t>are in </a:t>
            </a:r>
            <a:r>
              <a:rPr sz="2000" spc="-10" dirty="0">
                <a:solidFill>
                  <a:srgbClr val="24282F"/>
                </a:solidFill>
                <a:latin typeface="Carlito"/>
                <a:cs typeface="Carlito"/>
              </a:rPr>
              <a:t>reverse </a:t>
            </a:r>
            <a:r>
              <a:rPr sz="2000" spc="-50" dirty="0">
                <a:solidFill>
                  <a:srgbClr val="24282F"/>
                </a:solidFill>
                <a:latin typeface="Carlito"/>
                <a:cs typeface="Carlito"/>
              </a:rPr>
              <a:t>order. </a:t>
            </a:r>
            <a:r>
              <a:rPr sz="2000" spc="10" dirty="0">
                <a:solidFill>
                  <a:srgbClr val="24282F"/>
                </a:solidFill>
                <a:latin typeface="Carlito"/>
                <a:cs typeface="Carlito"/>
              </a:rPr>
              <a:t>If  </a:t>
            </a:r>
            <a:r>
              <a:rPr sz="2000" spc="-5" dirty="0">
                <a:solidFill>
                  <a:srgbClr val="24282F"/>
                </a:solidFill>
                <a:latin typeface="Carlito"/>
                <a:cs typeface="Carlito"/>
              </a:rPr>
              <a:t>insertion </a:t>
            </a:r>
            <a:r>
              <a:rPr sz="2000" spc="5" dirty="0">
                <a:solidFill>
                  <a:srgbClr val="24282F"/>
                </a:solidFill>
                <a:latin typeface="Carlito"/>
                <a:cs typeface="Carlito"/>
              </a:rPr>
              <a:t>sort </a:t>
            </a:r>
            <a:r>
              <a:rPr sz="2000" spc="-5" dirty="0">
                <a:solidFill>
                  <a:srgbClr val="24282F"/>
                </a:solidFill>
                <a:latin typeface="Carlito"/>
                <a:cs typeface="Carlito"/>
              </a:rPr>
              <a:t>is </a:t>
            </a:r>
            <a:r>
              <a:rPr sz="2000" spc="5" dirty="0">
                <a:solidFill>
                  <a:srgbClr val="24282F"/>
                </a:solidFill>
                <a:latin typeface="Carlito"/>
                <a:cs typeface="Carlito"/>
              </a:rPr>
              <a:t>used </a:t>
            </a:r>
            <a:r>
              <a:rPr sz="2000" spc="10" dirty="0">
                <a:solidFill>
                  <a:srgbClr val="24282F"/>
                </a:solidFill>
                <a:latin typeface="Carlito"/>
                <a:cs typeface="Carlito"/>
              </a:rPr>
              <a:t>to </a:t>
            </a:r>
            <a:r>
              <a:rPr sz="2000" spc="5" dirty="0">
                <a:solidFill>
                  <a:srgbClr val="24282F"/>
                </a:solidFill>
                <a:latin typeface="Carlito"/>
                <a:cs typeface="Carlito"/>
              </a:rPr>
              <a:t>sort </a:t>
            </a:r>
            <a:r>
              <a:rPr sz="2000" spc="-5" dirty="0">
                <a:solidFill>
                  <a:srgbClr val="24282F"/>
                </a:solidFill>
                <a:latin typeface="Carlito"/>
                <a:cs typeface="Carlito"/>
              </a:rPr>
              <a:t>elements </a:t>
            </a:r>
            <a:r>
              <a:rPr sz="2000" dirty="0">
                <a:solidFill>
                  <a:srgbClr val="24282F"/>
                </a:solidFill>
                <a:latin typeface="Carlito"/>
                <a:cs typeface="Carlito"/>
              </a:rPr>
              <a:t>of </a:t>
            </a:r>
            <a:r>
              <a:rPr sz="2000" spc="5" dirty="0">
                <a:solidFill>
                  <a:srgbClr val="24282F"/>
                </a:solidFill>
                <a:latin typeface="Carlito"/>
                <a:cs typeface="Carlito"/>
              </a:rPr>
              <a:t>the </a:t>
            </a:r>
            <a:r>
              <a:rPr sz="2000" spc="-15" dirty="0">
                <a:solidFill>
                  <a:srgbClr val="24282F"/>
                </a:solidFill>
                <a:latin typeface="Carlito"/>
                <a:cs typeface="Carlito"/>
              </a:rPr>
              <a:t>bucket, </a:t>
            </a:r>
            <a:r>
              <a:rPr sz="2000" dirty="0">
                <a:solidFill>
                  <a:srgbClr val="24282F"/>
                </a:solidFill>
                <a:latin typeface="Carlito"/>
                <a:cs typeface="Carlito"/>
              </a:rPr>
              <a:t>then </a:t>
            </a:r>
            <a:r>
              <a:rPr sz="2000" spc="5" dirty="0">
                <a:solidFill>
                  <a:srgbClr val="24282F"/>
                </a:solidFill>
                <a:latin typeface="Carlito"/>
                <a:cs typeface="Carlito"/>
              </a:rPr>
              <a:t>the </a:t>
            </a:r>
            <a:r>
              <a:rPr sz="2000" spc="10" dirty="0">
                <a:solidFill>
                  <a:srgbClr val="24282F"/>
                </a:solidFill>
                <a:latin typeface="Carlito"/>
                <a:cs typeface="Carlito"/>
              </a:rPr>
              <a:t>time </a:t>
            </a:r>
            <a:r>
              <a:rPr sz="2000" dirty="0">
                <a:solidFill>
                  <a:srgbClr val="24282F"/>
                </a:solidFill>
                <a:latin typeface="Carlito"/>
                <a:cs typeface="Carlito"/>
              </a:rPr>
              <a:t>complexity  </a:t>
            </a:r>
            <a:r>
              <a:rPr sz="2000" spc="-5" dirty="0">
                <a:solidFill>
                  <a:srgbClr val="24282F"/>
                </a:solidFill>
                <a:latin typeface="Carlito"/>
                <a:cs typeface="Carlito"/>
              </a:rPr>
              <a:t>becomes</a:t>
            </a:r>
            <a:r>
              <a:rPr sz="2000" spc="20" dirty="0">
                <a:solidFill>
                  <a:srgbClr val="24282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24282F"/>
                </a:solidFill>
                <a:latin typeface="Carlito"/>
                <a:cs typeface="Carlito"/>
              </a:rPr>
              <a:t>O(n</a:t>
            </a:r>
            <a:r>
              <a:rPr sz="2025" spc="-7" baseline="24691" dirty="0">
                <a:solidFill>
                  <a:srgbClr val="24282F"/>
                </a:solidFill>
                <a:latin typeface="Carlito"/>
                <a:cs typeface="Carlito"/>
              </a:rPr>
              <a:t>2</a:t>
            </a:r>
            <a:r>
              <a:rPr sz="2000" spc="-5" dirty="0">
                <a:solidFill>
                  <a:srgbClr val="24282F"/>
                </a:solidFill>
                <a:latin typeface="Carlito"/>
                <a:cs typeface="Carlito"/>
              </a:rPr>
              <a:t>).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2875" y="304800"/>
            <a:ext cx="9001125" cy="5810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2</a:t>
            </a:r>
            <a:r>
              <a:rPr spc="-15" dirty="0"/>
              <a:t>/</a:t>
            </a:r>
            <a:r>
              <a:rPr spc="-10" dirty="0"/>
              <a:t>4</a:t>
            </a:r>
            <a:r>
              <a:rPr spc="-15" dirty="0"/>
              <a:t>/</a:t>
            </a:r>
            <a:r>
              <a:rPr spc="-10" dirty="0"/>
              <a:t>202</a:t>
            </a:r>
            <a:r>
              <a:rPr dirty="0"/>
              <a:t>0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5" dirty="0"/>
              <a:t>JEPPIAAR </a:t>
            </a:r>
            <a:r>
              <a:rPr spc="-10" dirty="0"/>
              <a:t>INSTITUTE </a:t>
            </a:r>
            <a:r>
              <a:rPr spc="10" dirty="0"/>
              <a:t>OF</a:t>
            </a:r>
            <a:r>
              <a:rPr spc="-140" dirty="0"/>
              <a:t> </a:t>
            </a:r>
            <a:r>
              <a:rPr spc="5" dirty="0"/>
              <a:t>TECHNOLOGY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699</Words>
  <Application>Microsoft Office PowerPoint</Application>
  <PresentationFormat>On-screen Show (4:3)</PresentationFormat>
  <Paragraphs>103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 Black</vt:lpstr>
      <vt:lpstr>Calibri</vt:lpstr>
      <vt:lpstr>Carlito</vt:lpstr>
      <vt:lpstr>Liberation Sans Narrow</vt:lpstr>
      <vt:lpstr>Palatino Linotype</vt:lpstr>
      <vt:lpstr>Times New Roman</vt:lpstr>
      <vt:lpstr>Trebuchet MS</vt:lpstr>
      <vt:lpstr>Wingdings</vt:lpstr>
      <vt:lpstr>Office Theme</vt:lpstr>
      <vt:lpstr>JEPPIAAR INSTITUTE OF TECHNOLOGY “Self-Belief | Self Discipline | Self Respect”</vt:lpstr>
      <vt:lpstr>Objective Bucket Sort Algorithm</vt:lpstr>
      <vt:lpstr>PowerPoint Presentation</vt:lpstr>
      <vt:lpstr>Technical Details</vt:lpstr>
      <vt:lpstr>Block Diagram/ Work Flow/ Flow Chart</vt:lpstr>
      <vt:lpstr>Technical Details</vt:lpstr>
      <vt:lpstr>Technical Details</vt:lpstr>
      <vt:lpstr>PowerPoint Presentation</vt:lpstr>
      <vt:lpstr>Technical Details</vt:lpstr>
      <vt:lpstr>Technical Details</vt:lpstr>
      <vt:lpstr>Result &amp;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JEPPIAAR INSTITUTE OF TECHNOLOGY “Self-Belief | Self Discipline | Self Respect”</dc:title>
  <dc:creator>Banu</dc:creator>
  <cp:lastModifiedBy>Windows User</cp:lastModifiedBy>
  <cp:revision>3</cp:revision>
  <dcterms:modified xsi:type="dcterms:W3CDTF">2020-03-26T16:14:06Z</dcterms:modified>
</cp:coreProperties>
</file>